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73" r:id="rId7"/>
    <p:sldId id="279" r:id="rId8"/>
    <p:sldId id="260" r:id="rId9"/>
    <p:sldId id="276" r:id="rId10"/>
    <p:sldId id="284" r:id="rId11"/>
    <p:sldId id="261" r:id="rId12"/>
    <p:sldId id="270" r:id="rId13"/>
    <p:sldId id="280" r:id="rId14"/>
    <p:sldId id="281" r:id="rId15"/>
    <p:sldId id="282" r:id="rId16"/>
    <p:sldId id="283" r:id="rId17"/>
    <p:sldId id="271" r:id="rId18"/>
    <p:sldId id="272" r:id="rId19"/>
    <p:sldId id="274" r:id="rId20"/>
    <p:sldId id="285" r:id="rId21"/>
    <p:sldId id="263" r:id="rId22"/>
    <p:sldId id="264" r:id="rId23"/>
    <p:sldId id="267" r:id="rId24"/>
    <p:sldId id="265" r:id="rId25"/>
    <p:sldId id="278"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1DB934B-6F58-4EBC-848F-79EAE8E13B59}" type="datetimeFigureOut">
              <a:rPr lang="tr-TR" smtClean="0"/>
              <a:t>14.11.2018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9207A8-EC4C-40F4-A00B-B98FABFFBBAA}"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1DB934B-6F58-4EBC-848F-79EAE8E13B59}" type="datetimeFigureOut">
              <a:rPr lang="tr-TR" smtClean="0"/>
              <a:t>14.11.2018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9207A8-EC4C-40F4-A00B-B98FABFFBBA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1DB934B-6F58-4EBC-848F-79EAE8E13B59}" type="datetimeFigureOut">
              <a:rPr lang="tr-TR" smtClean="0"/>
              <a:t>14.11.2018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9207A8-EC4C-40F4-A00B-B98FABFFBBAA}"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165081 w 794"/>
                <a:gd name="T1" fmla="*/ 213170 h 414"/>
                <a:gd name="T2" fmla="*/ 1041929 w 794"/>
                <a:gd name="T3" fmla="*/ 171664 h 414"/>
                <a:gd name="T4" fmla="*/ 816104 w 794"/>
                <a:gd name="T5" fmla="*/ 113430 h 414"/>
                <a:gd name="T6" fmla="*/ 104152 w 794"/>
                <a:gd name="T7" fmla="*/ 0 h 414"/>
                <a:gd name="T8" fmla="*/ 33591 w 794"/>
                <a:gd name="T9" fmla="*/ 10747 h 414"/>
                <a:gd name="T10" fmla="*/ 0 w 794"/>
                <a:gd name="T11" fmla="*/ 44832 h 414"/>
                <a:gd name="T12" fmla="*/ 40936 w 794"/>
                <a:gd name="T13" fmla="*/ 83723 h 414"/>
                <a:gd name="T14" fmla="*/ 836357 w 794"/>
                <a:gd name="T15" fmla="*/ 220863 h 414"/>
                <a:gd name="T16" fmla="*/ 1010635 w 794"/>
                <a:gd name="T17" fmla="*/ 212081 h 414"/>
                <a:gd name="T18" fmla="*/ 1151541 w 794"/>
                <a:gd name="T19" fmla="*/ 223440 h 414"/>
                <a:gd name="T20" fmla="*/ 1165081 w 794"/>
                <a:gd name="T21" fmla="*/ 213170 h 414"/>
                <a:gd name="T22" fmla="*/ 1165081 w 794"/>
                <a:gd name="T23" fmla="*/ 2131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7" name="Freeform 10"/>
            <p:cNvSpPr>
              <a:spLocks/>
            </p:cNvSpPr>
            <p:nvPr userDrawn="1"/>
          </p:nvSpPr>
          <p:spPr bwMode="auto">
            <a:xfrm>
              <a:off x="166" y="261"/>
              <a:ext cx="2244" cy="1007"/>
            </a:xfrm>
            <a:custGeom>
              <a:avLst/>
              <a:gdLst>
                <a:gd name="T0" fmla="*/ 1555 w 1586"/>
                <a:gd name="T1" fmla="*/ 0 h 821"/>
                <a:gd name="T2" fmla="*/ 15107 w 1586"/>
                <a:gd name="T3" fmla="*/ 2167 h 821"/>
                <a:gd name="T4" fmla="*/ 16207 w 1586"/>
                <a:gd name="T5" fmla="*/ 2664 h 821"/>
                <a:gd name="T6" fmla="*/ 18003 w 1586"/>
                <a:gd name="T7" fmla="*/ 3307 h 821"/>
                <a:gd name="T8" fmla="*/ 17765 w 1586"/>
                <a:gd name="T9" fmla="*/ 3428 h 821"/>
                <a:gd name="T10" fmla="*/ 15320 w 1586"/>
                <a:gd name="T11" fmla="*/ 3286 h 821"/>
                <a:gd name="T12" fmla="*/ 12994 w 1586"/>
                <a:gd name="T13" fmla="*/ 3387 h 821"/>
                <a:gd name="T14" fmla="*/ 470 w 1586"/>
                <a:gd name="T15" fmla="*/ 1247 h 821"/>
                <a:gd name="T16" fmla="*/ 0 w 1586"/>
                <a:gd name="T17" fmla="*/ 627 h 821"/>
                <a:gd name="T18" fmla="*/ 521 w 1586"/>
                <a:gd name="T19" fmla="*/ 132 h 821"/>
                <a:gd name="T20" fmla="*/ 1555 w 1586"/>
                <a:gd name="T21" fmla="*/ 0 h 821"/>
                <a:gd name="T22" fmla="*/ 155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8" name="Freeform 11"/>
            <p:cNvSpPr>
              <a:spLocks/>
            </p:cNvSpPr>
            <p:nvPr userDrawn="1"/>
          </p:nvSpPr>
          <p:spPr bwMode="auto">
            <a:xfrm>
              <a:off x="474" y="344"/>
              <a:ext cx="1488" cy="919"/>
            </a:xfrm>
            <a:custGeom>
              <a:avLst/>
              <a:gdLst>
                <a:gd name="T0" fmla="*/ 0 w 1049"/>
                <a:gd name="T1" fmla="*/ 1385 h 747"/>
                <a:gd name="T2" fmla="*/ 10653 w 1049"/>
                <a:gd name="T3" fmla="*/ 3186 h 747"/>
                <a:gd name="T4" fmla="*/ 10851 w 1049"/>
                <a:gd name="T5" fmla="*/ 2278 h 747"/>
                <a:gd name="T6" fmla="*/ 12121 w 1049"/>
                <a:gd name="T7" fmla="*/ 1801 h 747"/>
                <a:gd name="T8" fmla="*/ 901 w 1049"/>
                <a:gd name="T9" fmla="*/ 0 h 747"/>
                <a:gd name="T10" fmla="*/ 0 w 1049"/>
                <a:gd name="T11" fmla="*/ 540 h 747"/>
                <a:gd name="T12" fmla="*/ 0 w 1049"/>
                <a:gd name="T13" fmla="*/ 1385 h 747"/>
                <a:gd name="T14" fmla="*/ 0 w 1049"/>
                <a:gd name="T15" fmla="*/ 138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237 w 150"/>
                  <a:gd name="T1" fmla="*/ 0 h 173"/>
                  <a:gd name="T2" fmla="*/ 455 w 150"/>
                  <a:gd name="T3" fmla="*/ 294 h 173"/>
                  <a:gd name="T4" fmla="*/ 0 w 150"/>
                  <a:gd name="T5" fmla="*/ 768 h 173"/>
                  <a:gd name="T6" fmla="*/ 900 w 150"/>
                  <a:gd name="T7" fmla="*/ 710 h 173"/>
                  <a:gd name="T8" fmla="*/ 1160 w 150"/>
                  <a:gd name="T9" fmla="*/ 375 h 173"/>
                  <a:gd name="T10" fmla="*/ 1692 w 150"/>
                  <a:gd name="T11" fmla="*/ 119 h 173"/>
                  <a:gd name="T12" fmla="*/ 1237 w 150"/>
                  <a:gd name="T13" fmla="*/ 0 h 173"/>
                  <a:gd name="T14" fmla="*/ 123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1" name="Freeform 14"/>
              <p:cNvSpPr>
                <a:spLocks/>
              </p:cNvSpPr>
              <p:nvPr userDrawn="1"/>
            </p:nvSpPr>
            <p:spPr bwMode="auto">
              <a:xfrm>
                <a:off x="123" y="148"/>
                <a:ext cx="2386" cy="1081"/>
              </a:xfrm>
              <a:custGeom>
                <a:avLst/>
                <a:gdLst>
                  <a:gd name="T0" fmla="*/ 1787 w 1684"/>
                  <a:gd name="T1" fmla="*/ 0 h 880"/>
                  <a:gd name="T2" fmla="*/ 723 w 1684"/>
                  <a:gd name="T3" fmla="*/ 220 h 880"/>
                  <a:gd name="T4" fmla="*/ 0 w 1684"/>
                  <a:gd name="T5" fmla="*/ 878 h 880"/>
                  <a:gd name="T6" fmla="*/ 771 w 1684"/>
                  <a:gd name="T7" fmla="*/ 1515 h 880"/>
                  <a:gd name="T8" fmla="*/ 13548 w 1684"/>
                  <a:gd name="T9" fmla="*/ 3659 h 880"/>
                  <a:gd name="T10" fmla="*/ 16301 w 1684"/>
                  <a:gd name="T11" fmla="*/ 3526 h 880"/>
                  <a:gd name="T12" fmla="*/ 18531 w 1684"/>
                  <a:gd name="T13" fmla="*/ 3715 h 880"/>
                  <a:gd name="T14" fmla="*/ 19305 w 1684"/>
                  <a:gd name="T15" fmla="*/ 3414 h 880"/>
                  <a:gd name="T16" fmla="*/ 17216 w 1684"/>
                  <a:gd name="T17" fmla="*/ 2802 h 880"/>
                  <a:gd name="T18" fmla="*/ 16368 w 1684"/>
                  <a:gd name="T19" fmla="*/ 2164 h 880"/>
                  <a:gd name="T20" fmla="*/ 15699 w 1684"/>
                  <a:gd name="T21" fmla="*/ 2225 h 880"/>
                  <a:gd name="T22" fmla="*/ 16494 w 1684"/>
                  <a:gd name="T23" fmla="*/ 2802 h 880"/>
                  <a:gd name="T24" fmla="*/ 18089 w 1684"/>
                  <a:gd name="T25" fmla="*/ 3417 h 880"/>
                  <a:gd name="T26" fmla="*/ 16200 w 1684"/>
                  <a:gd name="T27" fmla="*/ 3322 h 880"/>
                  <a:gd name="T28" fmla="*/ 13972 w 1684"/>
                  <a:gd name="T29" fmla="*/ 3433 h 880"/>
                  <a:gd name="T30" fmla="*/ 14384 w 1684"/>
                  <a:gd name="T31" fmla="*/ 2742 h 880"/>
                  <a:gd name="T32" fmla="*/ 15339 w 1684"/>
                  <a:gd name="T33" fmla="*/ 2271 h 880"/>
                  <a:gd name="T34" fmla="*/ 14221 w 1684"/>
                  <a:gd name="T35" fmla="*/ 2330 h 880"/>
                  <a:gd name="T36" fmla="*/ 13354 w 1684"/>
                  <a:gd name="T37" fmla="*/ 2779 h 880"/>
                  <a:gd name="T38" fmla="*/ 13059 w 1684"/>
                  <a:gd name="T39" fmla="*/ 3341 h 880"/>
                  <a:gd name="T40" fmla="*/ 1228 w 1684"/>
                  <a:gd name="T41" fmla="*/ 1308 h 880"/>
                  <a:gd name="T42" fmla="*/ 915 w 1684"/>
                  <a:gd name="T43" fmla="*/ 907 h 880"/>
                  <a:gd name="T44" fmla="*/ 1180 w 1684"/>
                  <a:gd name="T45" fmla="*/ 403 h 880"/>
                  <a:gd name="T46" fmla="*/ 2484 w 1684"/>
                  <a:gd name="T47" fmla="*/ 0 h 880"/>
                  <a:gd name="T48" fmla="*/ 1787 w 1684"/>
                  <a:gd name="T49" fmla="*/ 0 h 880"/>
                  <a:gd name="T50" fmla="*/ 1787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2" name="Freeform 15"/>
              <p:cNvSpPr>
                <a:spLocks/>
              </p:cNvSpPr>
              <p:nvPr userDrawn="1"/>
            </p:nvSpPr>
            <p:spPr bwMode="auto">
              <a:xfrm>
                <a:off x="324" y="158"/>
                <a:ext cx="1686" cy="614"/>
              </a:xfrm>
              <a:custGeom>
                <a:avLst/>
                <a:gdLst>
                  <a:gd name="T0" fmla="*/ 1148 w 1190"/>
                  <a:gd name="T1" fmla="*/ 0 h 500"/>
                  <a:gd name="T2" fmla="*/ 13640 w 1190"/>
                  <a:gd name="T3" fmla="*/ 2063 h 500"/>
                  <a:gd name="T4" fmla="*/ 12325 w 1190"/>
                  <a:gd name="T5" fmla="*/ 2105 h 500"/>
                  <a:gd name="T6" fmla="*/ 0 w 1190"/>
                  <a:gd name="T7" fmla="*/ 113 h 500"/>
                  <a:gd name="T8" fmla="*/ 1148 w 1190"/>
                  <a:gd name="T9" fmla="*/ 0 h 500"/>
                  <a:gd name="T10" fmla="*/ 1148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3" name="Freeform 16"/>
              <p:cNvSpPr>
                <a:spLocks/>
              </p:cNvSpPr>
              <p:nvPr userDrawn="1"/>
            </p:nvSpPr>
            <p:spPr bwMode="auto">
              <a:xfrm>
                <a:off x="409" y="251"/>
                <a:ext cx="227" cy="410"/>
              </a:xfrm>
              <a:custGeom>
                <a:avLst/>
                <a:gdLst>
                  <a:gd name="T0" fmla="*/ 1345 w 160"/>
                  <a:gd name="T1" fmla="*/ 0 h 335"/>
                  <a:gd name="T2" fmla="*/ 220 w 160"/>
                  <a:gd name="T3" fmla="*/ 439 h 335"/>
                  <a:gd name="T4" fmla="*/ 0 w 160"/>
                  <a:gd name="T5" fmla="*/ 944 h 335"/>
                  <a:gd name="T6" fmla="*/ 386 w 160"/>
                  <a:gd name="T7" fmla="*/ 1291 h 335"/>
                  <a:gd name="T8" fmla="*/ 1085 w 160"/>
                  <a:gd name="T9" fmla="*/ 1377 h 335"/>
                  <a:gd name="T10" fmla="*/ 880 w 160"/>
                  <a:gd name="T11" fmla="*/ 630 h 335"/>
                  <a:gd name="T12" fmla="*/ 1850 w 160"/>
                  <a:gd name="T13" fmla="*/ 72 h 335"/>
                  <a:gd name="T14" fmla="*/ 1345 w 160"/>
                  <a:gd name="T15" fmla="*/ 0 h 335"/>
                  <a:gd name="T16" fmla="*/ 134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4" name="Freeform 17"/>
              <p:cNvSpPr>
                <a:spLocks/>
              </p:cNvSpPr>
              <p:nvPr userDrawn="1"/>
            </p:nvSpPr>
            <p:spPr bwMode="auto">
              <a:xfrm>
                <a:off x="846" y="536"/>
                <a:ext cx="691" cy="364"/>
              </a:xfrm>
              <a:custGeom>
                <a:avLst/>
                <a:gdLst>
                  <a:gd name="T0" fmla="*/ 161 w 489"/>
                  <a:gd name="T1" fmla="*/ 146 h 296"/>
                  <a:gd name="T2" fmla="*/ 1797 w 489"/>
                  <a:gd name="T3" fmla="*/ 282 h 296"/>
                  <a:gd name="T4" fmla="*/ 3646 w 489"/>
                  <a:gd name="T5" fmla="*/ 584 h 296"/>
                  <a:gd name="T6" fmla="*/ 4951 w 489"/>
                  <a:gd name="T7" fmla="*/ 1035 h 296"/>
                  <a:gd name="T8" fmla="*/ 3668 w 489"/>
                  <a:gd name="T9" fmla="*/ 979 h 296"/>
                  <a:gd name="T10" fmla="*/ 1560 w 489"/>
                  <a:gd name="T11" fmla="*/ 621 h 296"/>
                  <a:gd name="T12" fmla="*/ 561 w 489"/>
                  <a:gd name="T13" fmla="*/ 341 h 296"/>
                  <a:gd name="T14" fmla="*/ 1200 w 489"/>
                  <a:gd name="T15" fmla="*/ 694 h 296"/>
                  <a:gd name="T16" fmla="*/ 3059 w 489"/>
                  <a:gd name="T17" fmla="*/ 1147 h 296"/>
                  <a:gd name="T18" fmla="*/ 5240 w 489"/>
                  <a:gd name="T19" fmla="*/ 1262 h 296"/>
                  <a:gd name="T20" fmla="*/ 5500 w 489"/>
                  <a:gd name="T21" fmla="*/ 953 h 296"/>
                  <a:gd name="T22" fmla="*/ 4433 w 489"/>
                  <a:gd name="T23" fmla="*/ 512 h 296"/>
                  <a:gd name="T24" fmla="*/ 1910 w 489"/>
                  <a:gd name="T25" fmla="*/ 73 h 296"/>
                  <a:gd name="T26" fmla="*/ 0 w 489"/>
                  <a:gd name="T27" fmla="*/ 0 h 296"/>
                  <a:gd name="T28" fmla="*/ 161 w 489"/>
                  <a:gd name="T29" fmla="*/ 146 h 296"/>
                  <a:gd name="T30" fmla="*/ 161 w 489"/>
                  <a:gd name="T31" fmla="*/ 1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55 w 794"/>
                <a:gd name="T1" fmla="*/ 35 h 414"/>
                <a:gd name="T2" fmla="*/ 139 w 794"/>
                <a:gd name="T3" fmla="*/ 28 h 414"/>
                <a:gd name="T4" fmla="*/ 109 w 794"/>
                <a:gd name="T5" fmla="*/ 18 h 414"/>
                <a:gd name="T6" fmla="*/ 13 w 794"/>
                <a:gd name="T7" fmla="*/ 0 h 414"/>
                <a:gd name="T8" fmla="*/ 5 w 794"/>
                <a:gd name="T9" fmla="*/ 2 h 414"/>
                <a:gd name="T10" fmla="*/ 0 w 794"/>
                <a:gd name="T11" fmla="*/ 8 h 414"/>
                <a:gd name="T12" fmla="*/ 5 w 794"/>
                <a:gd name="T13" fmla="*/ 14 h 414"/>
                <a:gd name="T14" fmla="*/ 112 w 794"/>
                <a:gd name="T15" fmla="*/ 37 h 414"/>
                <a:gd name="T16" fmla="*/ 135 w 794"/>
                <a:gd name="T17" fmla="*/ 35 h 414"/>
                <a:gd name="T18" fmla="*/ 154 w 794"/>
                <a:gd name="T19" fmla="*/ 37 h 414"/>
                <a:gd name="T20" fmla="*/ 155 w 794"/>
                <a:gd name="T21" fmla="*/ 35 h 414"/>
                <a:gd name="T22" fmla="*/ 155 w 794"/>
                <a:gd name="T23" fmla="*/ 3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2 w 1586"/>
                <a:gd name="T3" fmla="*/ 0 h 821"/>
                <a:gd name="T4" fmla="*/ 2 w 1586"/>
                <a:gd name="T5" fmla="*/ 0 h 821"/>
                <a:gd name="T6" fmla="*/ 2 w 1586"/>
                <a:gd name="T7" fmla="*/ 0 h 821"/>
                <a:gd name="T8" fmla="*/ 2 w 1586"/>
                <a:gd name="T9" fmla="*/ 1 h 821"/>
                <a:gd name="T10" fmla="*/ 2 w 1586"/>
                <a:gd name="T11" fmla="*/ 0 h 821"/>
                <a:gd name="T12" fmla="*/ 2 w 1586"/>
                <a:gd name="T13" fmla="*/ 1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8" name="Freeform 21"/>
            <p:cNvSpPr>
              <a:spLocks/>
            </p:cNvSpPr>
            <p:nvPr userDrawn="1"/>
          </p:nvSpPr>
          <p:spPr bwMode="auto">
            <a:xfrm rot="7320404">
              <a:off x="5000" y="2913"/>
              <a:ext cx="416" cy="265"/>
            </a:xfrm>
            <a:custGeom>
              <a:avLst/>
              <a:gdLst>
                <a:gd name="T0" fmla="*/ 0 w 1049"/>
                <a:gd name="T1" fmla="*/ 0 h 747"/>
                <a:gd name="T2" fmla="*/ 2 w 1049"/>
                <a:gd name="T3" fmla="*/ 0 h 747"/>
                <a:gd name="T4" fmla="*/ 2 w 1049"/>
                <a:gd name="T5" fmla="*/ 0 h 747"/>
                <a:gd name="T6" fmla="*/ 2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2 w 1684"/>
                  <a:gd name="T9" fmla="*/ 1 h 880"/>
                  <a:gd name="T10" fmla="*/ 2 w 1684"/>
                  <a:gd name="T11" fmla="*/ 1 h 880"/>
                  <a:gd name="T12" fmla="*/ 2 w 1684"/>
                  <a:gd name="T13" fmla="*/ 1 h 880"/>
                  <a:gd name="T14" fmla="*/ 3 w 1684"/>
                  <a:gd name="T15" fmla="*/ 1 h 880"/>
                  <a:gd name="T16" fmla="*/ 2 w 1684"/>
                  <a:gd name="T17" fmla="*/ 0 h 880"/>
                  <a:gd name="T18" fmla="*/ 2 w 1684"/>
                  <a:gd name="T19" fmla="*/ 0 h 880"/>
                  <a:gd name="T20" fmla="*/ 2 w 1684"/>
                  <a:gd name="T21" fmla="*/ 0 h 880"/>
                  <a:gd name="T22" fmla="*/ 2 w 1684"/>
                  <a:gd name="T23" fmla="*/ 0 h 880"/>
                  <a:gd name="T24" fmla="*/ 2 w 1684"/>
                  <a:gd name="T25" fmla="*/ 1 h 880"/>
                  <a:gd name="T26" fmla="*/ 2 w 1684"/>
                  <a:gd name="T27" fmla="*/ 0 h 880"/>
                  <a:gd name="T28" fmla="*/ 2 w 1684"/>
                  <a:gd name="T29" fmla="*/ 1 h 880"/>
                  <a:gd name="T30" fmla="*/ 2 w 1684"/>
                  <a:gd name="T31" fmla="*/ 0 h 880"/>
                  <a:gd name="T32" fmla="*/ 2 w 1684"/>
                  <a:gd name="T33" fmla="*/ 0 h 880"/>
                  <a:gd name="T34" fmla="*/ 2 w 1684"/>
                  <a:gd name="T35" fmla="*/ 0 h 880"/>
                  <a:gd name="T36" fmla="*/ 2 w 1684"/>
                  <a:gd name="T37" fmla="*/ 0 h 880"/>
                  <a:gd name="T38" fmla="*/ 2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2 w 1190"/>
                  <a:gd name="T3" fmla="*/ 0 h 500"/>
                  <a:gd name="T4" fmla="*/ 2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23" name="Freeform 26"/>
              <p:cNvSpPr>
                <a:spLocks/>
              </p:cNvSpPr>
              <p:nvPr userDrawn="1"/>
            </p:nvSpPr>
            <p:spPr bwMode="auto">
              <a:xfrm rot="7320404">
                <a:off x="5365"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1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1 w 489"/>
                  <a:gd name="T19" fmla="*/ 0 h 296"/>
                  <a:gd name="T20" fmla="*/ 1 w 489"/>
                  <a:gd name="T21" fmla="*/ 0 h 296"/>
                  <a:gd name="T22" fmla="*/ 1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tr-TR" smtClean="0">
              <a:solidFill>
                <a:srgbClr val="000000"/>
              </a:solidFill>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tr-TR" smtClean="0">
              <a:solidFill>
                <a:srgbClr val="000000"/>
              </a:solidFill>
            </a:endParaRPr>
          </a:p>
        </p:txBody>
      </p:sp>
      <p:sp>
        <p:nvSpPr>
          <p:cNvPr id="14438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p:spPr>
        <p:txBody>
          <a:bodyPr/>
          <a:lstStyle>
            <a:lvl1pPr>
              <a:defRPr>
                <a:solidFill>
                  <a:schemeClr val="tx2"/>
                </a:solidFill>
                <a:effectLst>
                  <a:outerShdw blurRad="38100" dist="38100" dir="2700000" algn="tl">
                    <a:srgbClr val="C0C0C0"/>
                  </a:outerShdw>
                </a:effectLst>
              </a:defRPr>
            </a:lvl1pPr>
          </a:lstStyle>
          <a:p>
            <a:pPr lvl="0"/>
            <a:r>
              <a:rPr lang="tr-TR" altLang="tr-TR" noProof="0" smtClean="0"/>
              <a:t>Asıl başlık stili için tıklatın</a:t>
            </a:r>
          </a:p>
        </p:txBody>
      </p:sp>
      <p:sp>
        <p:nvSpPr>
          <p:cNvPr id="14438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tr-TR" altLang="tr-TR" noProof="0" smtClean="0"/>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tr-TR" altLang="tr-TR">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tr-TR" altLang="tr-TR">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CE3FAE31-91F5-4CBE-B2E6-E2FB5BF1D5AC}"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2090683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00FC8B8-1D10-48CD-B8B1-74A161577E20}"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253603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A11DE9-C7D2-475A-8CAF-DDFE2AEA9341}"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762082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96AEE02-A6A4-48E3-A6EA-1BCF2F20AFB5}"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2795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6567EAA-888F-493F-897E-4AAB00EFBFB5}"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486586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A25A217-530B-4753-B480-7DA7BF772C92}"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220863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F66167E-F8C1-4BF9-8E62-4F3862CBC8C6}"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146470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AA16AC8-FBFA-421D-A2C9-DB7F77D5FE5D}"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200767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1DB934B-6F58-4EBC-848F-79EAE8E13B59}" type="datetimeFigureOut">
              <a:rPr lang="tr-TR" smtClean="0"/>
              <a:t>14.11.2018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9207A8-EC4C-40F4-A00B-B98FABFFBBAA}"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C4A2F48-ABE8-4609-B3FA-0CBDD0F0AF33}"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58852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283911B-356C-43EA-85FB-1E8D5C2AACAC}"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70235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457950" y="152400"/>
            <a:ext cx="1924050" cy="5334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85800" y="152400"/>
            <a:ext cx="561975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EBA3E94-0150-4DA7-9F35-23F991A43712}"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4183140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858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101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6FC2BE7-3779-4CAB-8D7E-E371121E588E}"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796629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85800" y="1828800"/>
            <a:ext cx="7696200" cy="3657600"/>
          </a:xfrm>
        </p:spPr>
        <p:txBody>
          <a:bodyPr/>
          <a:lstStyle/>
          <a:p>
            <a:pPr lvl="0"/>
            <a:endParaRPr lang="tr-TR"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504941D-F24F-4B66-B485-D62802C0DD8B}"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53952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1DB934B-6F58-4EBC-848F-79EAE8E13B59}" type="datetimeFigureOut">
              <a:rPr lang="tr-TR" smtClean="0"/>
              <a:t>14.11.2018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9207A8-EC4C-40F4-A00B-B98FABFFBBAA}"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1DB934B-6F58-4EBC-848F-79EAE8E13B59}" type="datetimeFigureOut">
              <a:rPr lang="tr-TR" smtClean="0"/>
              <a:t>14.11.2018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9207A8-EC4C-40F4-A00B-B98FABFFBBAA}"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1DB934B-6F58-4EBC-848F-79EAE8E13B59}" type="datetimeFigureOut">
              <a:rPr lang="tr-TR" smtClean="0"/>
              <a:t>14.11.2018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A9207A8-EC4C-40F4-A00B-B98FABFFBBA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1DB934B-6F58-4EBC-848F-79EAE8E13B59}" type="datetimeFigureOut">
              <a:rPr lang="tr-TR" smtClean="0"/>
              <a:t>14.11.2018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A9207A8-EC4C-40F4-A00B-B98FABFFBBA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1DB934B-6F58-4EBC-848F-79EAE8E13B59}" type="datetimeFigureOut">
              <a:rPr lang="tr-TR" smtClean="0"/>
              <a:t>14.11.2018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A9207A8-EC4C-40F4-A00B-B98FABFFBBA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1DB934B-6F58-4EBC-848F-79EAE8E13B59}" type="datetimeFigureOut">
              <a:rPr lang="tr-TR" smtClean="0"/>
              <a:t>14.11.2018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9207A8-EC4C-40F4-A00B-B98FABFFBBAA}"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1DB934B-6F58-4EBC-848F-79EAE8E13B59}" type="datetimeFigureOut">
              <a:rPr lang="tr-TR" smtClean="0"/>
              <a:t>14.11.2018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9207A8-EC4C-40F4-A00B-B98FABFFBBA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B934B-6F58-4EBC-848F-79EAE8E13B59}" type="datetimeFigureOut">
              <a:rPr lang="tr-TR" smtClean="0"/>
              <a:t>14.11.2018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207A8-EC4C-40F4-A00B-B98FABFFBBA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43365" name="Rectangle 5"/>
          <p:cNvSpPr>
            <a:spLocks noGrp="1" noChangeArrowheads="1"/>
          </p:cNvSpPr>
          <p:nvPr>
            <p:ph type="dt" sz="half" idx="2"/>
          </p:nvPr>
        </p:nvSpPr>
        <p:spPr bwMode="auto">
          <a:xfrm>
            <a:off x="13716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tr-TR" altLang="tr-TR">
              <a:solidFill>
                <a:srgbClr val="000000"/>
              </a:solidFill>
            </a:endParaRPr>
          </a:p>
        </p:txBody>
      </p:sp>
      <p:sp>
        <p:nvSpPr>
          <p:cNvPr id="143366" name="Rectangle 6"/>
          <p:cNvSpPr>
            <a:spLocks noGrp="1" noChangeArrowheads="1"/>
          </p:cNvSpPr>
          <p:nvPr>
            <p:ph type="ftr" sz="quarter" idx="3"/>
          </p:nvPr>
        </p:nvSpPr>
        <p:spPr bwMode="auto">
          <a:xfrm>
            <a:off x="35560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tr-TR" altLang="tr-TR">
              <a:solidFill>
                <a:srgbClr val="000000"/>
              </a:solidFill>
            </a:endParaRPr>
          </a:p>
        </p:txBody>
      </p:sp>
      <p:sp>
        <p:nvSpPr>
          <p:cNvPr id="143367" name="Rectangle 7"/>
          <p:cNvSpPr>
            <a:spLocks noGrp="1" noChangeArrowheads="1"/>
          </p:cNvSpPr>
          <p:nvPr>
            <p:ph type="sldNum" sz="quarter" idx="4"/>
          </p:nvPr>
        </p:nvSpPr>
        <p:spPr bwMode="auto">
          <a:xfrm>
            <a:off x="67183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660F8B0-C6BD-4DF9-B897-A87BCCC38663}" type="slidenum">
              <a:rPr lang="tr-TR" altLang="tr-TR">
                <a:solidFill>
                  <a:srgbClr val="000000"/>
                </a:solidFill>
              </a:rPr>
              <a:pPr fontAlgn="base">
                <a:spcBef>
                  <a:spcPct val="0"/>
                </a:spcBef>
                <a:spcAft>
                  <a:spcPct val="0"/>
                </a:spcAft>
                <a:defRPr/>
              </a:pPr>
              <a:t>‹#›</a:t>
            </a:fld>
            <a:endParaRPr lang="tr-TR" altLang="tr-TR">
              <a:solidFill>
                <a:srgbClr val="000000"/>
              </a:solidFill>
            </a:endParaRPr>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3 w 2177"/>
                <a:gd name="T1" fmla="*/ 10 h 1298"/>
                <a:gd name="T2" fmla="*/ 12 w 2177"/>
                <a:gd name="T3" fmla="*/ 9 h 1298"/>
                <a:gd name="T4" fmla="*/ 11 w 2177"/>
                <a:gd name="T5" fmla="*/ 4 h 1298"/>
                <a:gd name="T6" fmla="*/ 17 w 2177"/>
                <a:gd name="T7" fmla="*/ 3 h 1298"/>
                <a:gd name="T8" fmla="*/ 18 w 2177"/>
                <a:gd name="T9" fmla="*/ 2 h 1298"/>
                <a:gd name="T10" fmla="*/ 17 w 2177"/>
                <a:gd name="T11" fmla="*/ 1 h 1298"/>
                <a:gd name="T12" fmla="*/ 10 w 2177"/>
                <a:gd name="T13" fmla="*/ 2 h 1298"/>
                <a:gd name="T14" fmla="*/ 10 w 2177"/>
                <a:gd name="T15" fmla="*/ 1 h 1298"/>
                <a:gd name="T16" fmla="*/ 9 w 2177"/>
                <a:gd name="T17" fmla="*/ 0 h 1298"/>
                <a:gd name="T18" fmla="*/ 8 w 2177"/>
                <a:gd name="T19" fmla="*/ 1 h 1298"/>
                <a:gd name="T20" fmla="*/ 7 w 2177"/>
                <a:gd name="T21" fmla="*/ 1 h 1298"/>
                <a:gd name="T22" fmla="*/ 8 w 2177"/>
                <a:gd name="T23" fmla="*/ 3 h 1298"/>
                <a:gd name="T24" fmla="*/ 6 w 2177"/>
                <a:gd name="T25" fmla="*/ 4 h 1298"/>
                <a:gd name="T26" fmla="*/ 8 w 2177"/>
                <a:gd name="T27" fmla="*/ 4 h 1298"/>
                <a:gd name="T28" fmla="*/ 9 w 2177"/>
                <a:gd name="T29" fmla="*/ 7 h 1298"/>
                <a:gd name="T30" fmla="*/ 2 w 2177"/>
                <a:gd name="T31" fmla="*/ 4 h 1298"/>
                <a:gd name="T32" fmla="*/ 1 w 2177"/>
                <a:gd name="T33" fmla="*/ 4 h 1298"/>
                <a:gd name="T34" fmla="*/ 0 w 2177"/>
                <a:gd name="T35" fmla="*/ 5 h 1298"/>
                <a:gd name="T36" fmla="*/ 1 w 2177"/>
                <a:gd name="T37" fmla="*/ 7 h 1298"/>
                <a:gd name="T38" fmla="*/ 9 w 2177"/>
                <a:gd name="T39" fmla="*/ 11 h 1298"/>
                <a:gd name="T40" fmla="*/ 11 w 2177"/>
                <a:gd name="T41" fmla="*/ 10 h 1298"/>
                <a:gd name="T42" fmla="*/ 13 w 2177"/>
                <a:gd name="T43" fmla="*/ 11 h 1298"/>
                <a:gd name="T44" fmla="*/ 13 w 2177"/>
                <a:gd name="T45" fmla="*/ 10 h 1298"/>
                <a:gd name="T46" fmla="*/ 13 w 2177"/>
                <a:gd name="T47" fmla="*/ 1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1 h 258"/>
                <a:gd name="T2" fmla="*/ 0 w 143"/>
                <a:gd name="T3" fmla="*/ 0 h 258"/>
                <a:gd name="T4" fmla="*/ 1 w 143"/>
                <a:gd name="T5" fmla="*/ 2 h 258"/>
                <a:gd name="T6" fmla="*/ 0 w 143"/>
                <a:gd name="T7" fmla="*/ 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53" name="Freeform 13"/>
            <p:cNvSpPr>
              <a:spLocks/>
            </p:cNvSpPr>
            <p:nvPr userDrawn="1"/>
          </p:nvSpPr>
          <p:spPr bwMode="auto">
            <a:xfrm>
              <a:off x="20" y="3774"/>
              <a:ext cx="792" cy="410"/>
            </a:xfrm>
            <a:custGeom>
              <a:avLst/>
              <a:gdLst>
                <a:gd name="T0" fmla="*/ 1 w 1586"/>
                <a:gd name="T1" fmla="*/ 0 h 821"/>
                <a:gd name="T2" fmla="*/ 10 w 1586"/>
                <a:gd name="T3" fmla="*/ 4 h 821"/>
                <a:gd name="T4" fmla="*/ 11 w 1586"/>
                <a:gd name="T5" fmla="*/ 4 h 821"/>
                <a:gd name="T6" fmla="*/ 12 w 1586"/>
                <a:gd name="T7" fmla="*/ 6 h 821"/>
                <a:gd name="T8" fmla="*/ 12 w 1586"/>
                <a:gd name="T9" fmla="*/ 6 h 821"/>
                <a:gd name="T10" fmla="*/ 10 w 1586"/>
                <a:gd name="T11" fmla="*/ 6 h 821"/>
                <a:gd name="T12" fmla="*/ 8 w 1586"/>
                <a:gd name="T13" fmla="*/ 6 h 821"/>
                <a:gd name="T14" fmla="*/ 0 w 1586"/>
                <a:gd name="T15" fmla="*/ 2 h 821"/>
                <a:gd name="T16" fmla="*/ 0 w 1586"/>
                <a:gd name="T17" fmla="*/ 1 h 821"/>
                <a:gd name="T18" fmla="*/ 0 w 1586"/>
                <a:gd name="T19" fmla="*/ 0 h 821"/>
                <a:gd name="T20" fmla="*/ 1 w 1586"/>
                <a:gd name="T21" fmla="*/ 0 h 821"/>
                <a:gd name="T22" fmla="*/ 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3 h 747"/>
                <a:gd name="T2" fmla="*/ 8 w 1049"/>
                <a:gd name="T3" fmla="*/ 6 h 747"/>
                <a:gd name="T4" fmla="*/ 8 w 1049"/>
                <a:gd name="T5" fmla="*/ 5 h 747"/>
                <a:gd name="T6" fmla="*/ 9 w 1049"/>
                <a:gd name="T7" fmla="*/ 4 h 747"/>
                <a:gd name="T8" fmla="*/ 1 w 1049"/>
                <a:gd name="T9" fmla="*/ 0 h 747"/>
                <a:gd name="T10" fmla="*/ 0 w 1049"/>
                <a:gd name="T11" fmla="*/ 1 h 747"/>
                <a:gd name="T12" fmla="*/ 0 w 1049"/>
                <a:gd name="T13" fmla="*/ 3 h 747"/>
                <a:gd name="T14" fmla="*/ 0 w 1049"/>
                <a:gd name="T15" fmla="*/ 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1 h 241"/>
                <a:gd name="T2" fmla="*/ 1 w 272"/>
                <a:gd name="T3" fmla="*/ 0 h 241"/>
                <a:gd name="T4" fmla="*/ 1 w 272"/>
                <a:gd name="T5" fmla="*/ 1 h 241"/>
                <a:gd name="T6" fmla="*/ 2 w 272"/>
                <a:gd name="T7" fmla="*/ 2 h 241"/>
                <a:gd name="T8" fmla="*/ 1 w 272"/>
                <a:gd name="T9" fmla="*/ 2 h 241"/>
                <a:gd name="T10" fmla="*/ 0 w 272"/>
                <a:gd name="T11" fmla="*/ 2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56" name="Freeform 16"/>
            <p:cNvSpPr>
              <a:spLocks/>
            </p:cNvSpPr>
            <p:nvPr userDrawn="1"/>
          </p:nvSpPr>
          <p:spPr bwMode="auto">
            <a:xfrm>
              <a:off x="641" y="4163"/>
              <a:ext cx="76" cy="112"/>
            </a:xfrm>
            <a:custGeom>
              <a:avLst/>
              <a:gdLst>
                <a:gd name="T0" fmla="*/ 2 w 152"/>
                <a:gd name="T1" fmla="*/ 1 h 224"/>
                <a:gd name="T2" fmla="*/ 2 w 152"/>
                <a:gd name="T3" fmla="*/ 2 h 224"/>
                <a:gd name="T4" fmla="*/ 0 w 152"/>
                <a:gd name="T5" fmla="*/ 1 h 224"/>
                <a:gd name="T6" fmla="*/ 1 w 152"/>
                <a:gd name="T7" fmla="*/ 0 h 224"/>
                <a:gd name="T8" fmla="*/ 2 w 152"/>
                <a:gd name="T9" fmla="*/ 1 h 224"/>
                <a:gd name="T10" fmla="*/ 2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1 h 764"/>
                <a:gd name="T2" fmla="*/ 1 w 386"/>
                <a:gd name="T3" fmla="*/ 0 h 764"/>
                <a:gd name="T4" fmla="*/ 2 w 386"/>
                <a:gd name="T5" fmla="*/ 1 h 764"/>
                <a:gd name="T6" fmla="*/ 4 w 386"/>
                <a:gd name="T7" fmla="*/ 6 h 764"/>
                <a:gd name="T8" fmla="*/ 3 w 386"/>
                <a:gd name="T9" fmla="*/ 6 h 764"/>
                <a:gd name="T10" fmla="*/ 2 w 386"/>
                <a:gd name="T11" fmla="*/ 6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58" name="Freeform 18"/>
            <p:cNvSpPr>
              <a:spLocks/>
            </p:cNvSpPr>
            <p:nvPr userDrawn="1"/>
          </p:nvSpPr>
          <p:spPr bwMode="auto">
            <a:xfrm>
              <a:off x="668" y="3590"/>
              <a:ext cx="364" cy="174"/>
            </a:xfrm>
            <a:custGeom>
              <a:avLst/>
              <a:gdLst>
                <a:gd name="T0" fmla="*/ 6 w 728"/>
                <a:gd name="T1" fmla="*/ 0 h 348"/>
                <a:gd name="T2" fmla="*/ 0 w 728"/>
                <a:gd name="T3" fmla="*/ 1 h 348"/>
                <a:gd name="T4" fmla="*/ 1 w 728"/>
                <a:gd name="T5" fmla="*/ 3 h 348"/>
                <a:gd name="T6" fmla="*/ 6 w 728"/>
                <a:gd name="T7" fmla="*/ 2 h 348"/>
                <a:gd name="T8" fmla="*/ 6 w 728"/>
                <a:gd name="T9" fmla="*/ 1 h 348"/>
                <a:gd name="T10" fmla="*/ 6 w 728"/>
                <a:gd name="T11" fmla="*/ 0 h 348"/>
                <a:gd name="T12" fmla="*/ 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59" name="Freeform 19"/>
            <p:cNvSpPr>
              <a:spLocks/>
            </p:cNvSpPr>
            <p:nvPr userDrawn="1"/>
          </p:nvSpPr>
          <p:spPr bwMode="auto">
            <a:xfrm>
              <a:off x="347" y="3693"/>
              <a:ext cx="156" cy="67"/>
            </a:xfrm>
            <a:custGeom>
              <a:avLst/>
              <a:gdLst>
                <a:gd name="T0" fmla="*/ 3 w 312"/>
                <a:gd name="T1" fmla="*/ 0 h 135"/>
                <a:gd name="T2" fmla="*/ 0 w 312"/>
                <a:gd name="T3" fmla="*/ 0 h 135"/>
                <a:gd name="T4" fmla="*/ 3 w 312"/>
                <a:gd name="T5" fmla="*/ 1 h 135"/>
                <a:gd name="T6" fmla="*/ 3 w 312"/>
                <a:gd name="T7" fmla="*/ 0 h 135"/>
                <a:gd name="T8" fmla="*/ 3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0 h 175"/>
                    <a:gd name="T2" fmla="*/ 1 w 313"/>
                    <a:gd name="T3" fmla="*/ 0 h 175"/>
                    <a:gd name="T4" fmla="*/ 2 w 313"/>
                    <a:gd name="T5" fmla="*/ 0 h 175"/>
                    <a:gd name="T6" fmla="*/ 3 w 313"/>
                    <a:gd name="T7" fmla="*/ 0 h 175"/>
                    <a:gd name="T8" fmla="*/ 3 w 313"/>
                    <a:gd name="T9" fmla="*/ 0 h 175"/>
                    <a:gd name="T10" fmla="*/ 2 w 313"/>
                    <a:gd name="T11" fmla="*/ 0 h 175"/>
                    <a:gd name="T12" fmla="*/ 1 w 313"/>
                    <a:gd name="T13" fmla="*/ 0 h 175"/>
                    <a:gd name="T14" fmla="*/ 1 w 313"/>
                    <a:gd name="T15" fmla="*/ 1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1 h 266"/>
                    <a:gd name="T2" fmla="*/ 2 w 230"/>
                    <a:gd name="T3" fmla="*/ 3 h 266"/>
                    <a:gd name="T4" fmla="*/ 2 w 230"/>
                    <a:gd name="T5" fmla="*/ 2 h 266"/>
                    <a:gd name="T6" fmla="*/ 2 w 230"/>
                    <a:gd name="T7" fmla="*/ 1 h 266"/>
                    <a:gd name="T8" fmla="*/ 2 w 230"/>
                    <a:gd name="T9" fmla="*/ 0 h 266"/>
                    <a:gd name="T10" fmla="*/ 2 w 230"/>
                    <a:gd name="T11" fmla="*/ 2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2 h 234"/>
                    <a:gd name="T6" fmla="*/ 0 w 87"/>
                    <a:gd name="T7" fmla="*/ 2 h 234"/>
                    <a:gd name="T8" fmla="*/ 0 w 87"/>
                    <a:gd name="T9" fmla="*/ 2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sp>
            <p:nvSpPr>
              <p:cNvPr id="1062" name="Freeform 25"/>
              <p:cNvSpPr>
                <a:spLocks/>
              </p:cNvSpPr>
              <p:nvPr userDrawn="1"/>
            </p:nvSpPr>
            <p:spPr bwMode="auto">
              <a:xfrm>
                <a:off x="76" y="3732"/>
                <a:ext cx="595" cy="250"/>
              </a:xfrm>
              <a:custGeom>
                <a:avLst/>
                <a:gdLst>
                  <a:gd name="T0" fmla="*/ 1 w 1190"/>
                  <a:gd name="T1" fmla="*/ 0 h 500"/>
                  <a:gd name="T2" fmla="*/ 10 w 1190"/>
                  <a:gd name="T3" fmla="*/ 4 h 500"/>
                  <a:gd name="T4" fmla="*/ 9 w 1190"/>
                  <a:gd name="T5" fmla="*/ 4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63" name="Freeform 26"/>
              <p:cNvSpPr>
                <a:spLocks/>
              </p:cNvSpPr>
              <p:nvPr userDrawn="1"/>
            </p:nvSpPr>
            <p:spPr bwMode="auto">
              <a:xfrm>
                <a:off x="260" y="3886"/>
                <a:ext cx="244" cy="148"/>
              </a:xfrm>
              <a:custGeom>
                <a:avLst/>
                <a:gdLst>
                  <a:gd name="T0" fmla="*/ 0 w 489"/>
                  <a:gd name="T1" fmla="*/ 1 h 296"/>
                  <a:gd name="T2" fmla="*/ 1 w 489"/>
                  <a:gd name="T3" fmla="*/ 1 h 296"/>
                  <a:gd name="T4" fmla="*/ 2 w 489"/>
                  <a:gd name="T5" fmla="*/ 2 h 296"/>
                  <a:gd name="T6" fmla="*/ 3 w 489"/>
                  <a:gd name="T7" fmla="*/ 2 h 296"/>
                  <a:gd name="T8" fmla="*/ 2 w 489"/>
                  <a:gd name="T9" fmla="*/ 2 h 296"/>
                  <a:gd name="T10" fmla="*/ 1 w 489"/>
                  <a:gd name="T11" fmla="*/ 2 h 296"/>
                  <a:gd name="T12" fmla="*/ 0 w 489"/>
                  <a:gd name="T13" fmla="*/ 1 h 296"/>
                  <a:gd name="T14" fmla="*/ 0 w 489"/>
                  <a:gd name="T15" fmla="*/ 2 h 296"/>
                  <a:gd name="T16" fmla="*/ 2 w 489"/>
                  <a:gd name="T17" fmla="*/ 3 h 296"/>
                  <a:gd name="T18" fmla="*/ 3 w 489"/>
                  <a:gd name="T19" fmla="*/ 3 h 296"/>
                  <a:gd name="T20" fmla="*/ 3 w 489"/>
                  <a:gd name="T21" fmla="*/ 2 h 296"/>
                  <a:gd name="T22" fmla="*/ 3 w 489"/>
                  <a:gd name="T23" fmla="*/ 1 h 296"/>
                  <a:gd name="T24" fmla="*/ 1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64"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1 h 478"/>
                  <a:gd name="T6" fmla="*/ 1 w 213"/>
                  <a:gd name="T7" fmla="*/ 2 h 478"/>
                  <a:gd name="T8" fmla="*/ 2 w 213"/>
                  <a:gd name="T9" fmla="*/ 3 h 478"/>
                  <a:gd name="T10" fmla="*/ 1 w 213"/>
                  <a:gd name="T11" fmla="*/ 3 h 478"/>
                  <a:gd name="T12" fmla="*/ 1 w 213"/>
                  <a:gd name="T13" fmla="*/ 2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2 h 173"/>
                    <a:gd name="T6" fmla="*/ 1 w 150"/>
                    <a:gd name="T7" fmla="*/ 2 h 173"/>
                    <a:gd name="T8" fmla="*/ 1 w 150"/>
                    <a:gd name="T9" fmla="*/ 1 h 173"/>
                    <a:gd name="T10" fmla="*/ 2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67" name="Freeform 30"/>
                <p:cNvSpPr>
                  <a:spLocks/>
                </p:cNvSpPr>
                <p:nvPr userDrawn="1"/>
              </p:nvSpPr>
              <p:spPr bwMode="auto">
                <a:xfrm>
                  <a:off x="5" y="3728"/>
                  <a:ext cx="842" cy="440"/>
                </a:xfrm>
                <a:custGeom>
                  <a:avLst/>
                  <a:gdLst>
                    <a:gd name="T0" fmla="*/ 2 w 1684"/>
                    <a:gd name="T1" fmla="*/ 0 h 880"/>
                    <a:gd name="T2" fmla="*/ 1 w 1684"/>
                    <a:gd name="T3" fmla="*/ 1 h 880"/>
                    <a:gd name="T4" fmla="*/ 0 w 1684"/>
                    <a:gd name="T5" fmla="*/ 2 h 880"/>
                    <a:gd name="T6" fmla="*/ 1 w 1684"/>
                    <a:gd name="T7" fmla="*/ 3 h 880"/>
                    <a:gd name="T8" fmla="*/ 10 w 1684"/>
                    <a:gd name="T9" fmla="*/ 7 h 880"/>
                    <a:gd name="T10" fmla="*/ 12 w 1684"/>
                    <a:gd name="T11" fmla="*/ 7 h 880"/>
                    <a:gd name="T12" fmla="*/ 13 w 1684"/>
                    <a:gd name="T13" fmla="*/ 7 h 880"/>
                    <a:gd name="T14" fmla="*/ 14 w 1684"/>
                    <a:gd name="T15" fmla="*/ 7 h 880"/>
                    <a:gd name="T16" fmla="*/ 12 w 1684"/>
                    <a:gd name="T17" fmla="*/ 6 h 880"/>
                    <a:gd name="T18" fmla="*/ 12 w 1684"/>
                    <a:gd name="T19" fmla="*/ 4 h 880"/>
                    <a:gd name="T20" fmla="*/ 11 w 1684"/>
                    <a:gd name="T21" fmla="*/ 5 h 880"/>
                    <a:gd name="T22" fmla="*/ 12 w 1684"/>
                    <a:gd name="T23" fmla="*/ 6 h 880"/>
                    <a:gd name="T24" fmla="*/ 13 w 1684"/>
                    <a:gd name="T25" fmla="*/ 7 h 880"/>
                    <a:gd name="T26" fmla="*/ 12 w 1684"/>
                    <a:gd name="T27" fmla="*/ 7 h 880"/>
                    <a:gd name="T28" fmla="*/ 10 w 1684"/>
                    <a:gd name="T29" fmla="*/ 7 h 880"/>
                    <a:gd name="T30" fmla="*/ 10 w 1684"/>
                    <a:gd name="T31" fmla="*/ 6 h 880"/>
                    <a:gd name="T32" fmla="*/ 11 w 1684"/>
                    <a:gd name="T33" fmla="*/ 5 h 880"/>
                    <a:gd name="T34" fmla="*/ 10 w 1684"/>
                    <a:gd name="T35" fmla="*/ 5 h 880"/>
                    <a:gd name="T36" fmla="*/ 10 w 1684"/>
                    <a:gd name="T37" fmla="*/ 6 h 880"/>
                    <a:gd name="T38" fmla="*/ 9 w 1684"/>
                    <a:gd name="T39" fmla="*/ 7 h 880"/>
                    <a:gd name="T40" fmla="*/ 1 w 1684"/>
                    <a:gd name="T41" fmla="*/ 3 h 880"/>
                    <a:gd name="T42" fmla="*/ 1 w 1684"/>
                    <a:gd name="T43" fmla="*/ 2 h 880"/>
                    <a:gd name="T44" fmla="*/ 1 w 1684"/>
                    <a:gd name="T45" fmla="*/ 1 h 880"/>
                    <a:gd name="T46" fmla="*/ 2 w 1684"/>
                    <a:gd name="T47" fmla="*/ 0 h 880"/>
                    <a:gd name="T48" fmla="*/ 2 w 1684"/>
                    <a:gd name="T49" fmla="*/ 0 h 880"/>
                    <a:gd name="T50" fmla="*/ 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68"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1 h 335"/>
                    <a:gd name="T6" fmla="*/ 1 w 160"/>
                    <a:gd name="T7" fmla="*/ 2 h 335"/>
                    <a:gd name="T8" fmla="*/ 1 w 160"/>
                    <a:gd name="T9" fmla="*/ 2 h 335"/>
                    <a:gd name="T10" fmla="*/ 1 w 160"/>
                    <a:gd name="T11" fmla="*/ 1 h 335"/>
                    <a:gd name="T12" fmla="*/ 2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69" name="Freeform 32"/>
                <p:cNvSpPr>
                  <a:spLocks/>
                </p:cNvSpPr>
                <p:nvPr userDrawn="1"/>
              </p:nvSpPr>
              <p:spPr bwMode="auto">
                <a:xfrm>
                  <a:off x="449" y="3490"/>
                  <a:ext cx="322" cy="594"/>
                </a:xfrm>
                <a:custGeom>
                  <a:avLst/>
                  <a:gdLst>
                    <a:gd name="T0" fmla="*/ 2 w 642"/>
                    <a:gd name="T1" fmla="*/ 7 h 1188"/>
                    <a:gd name="T2" fmla="*/ 0 w 642"/>
                    <a:gd name="T3" fmla="*/ 1 h 1188"/>
                    <a:gd name="T4" fmla="*/ 1 w 642"/>
                    <a:gd name="T5" fmla="*/ 1 h 1188"/>
                    <a:gd name="T6" fmla="*/ 3 w 642"/>
                    <a:gd name="T7" fmla="*/ 0 h 1188"/>
                    <a:gd name="T8" fmla="*/ 4 w 642"/>
                    <a:gd name="T9" fmla="*/ 1 h 1188"/>
                    <a:gd name="T10" fmla="*/ 6 w 642"/>
                    <a:gd name="T11" fmla="*/ 10 h 1188"/>
                    <a:gd name="T12" fmla="*/ 5 w 642"/>
                    <a:gd name="T13" fmla="*/ 9 h 1188"/>
                    <a:gd name="T14" fmla="*/ 3 w 642"/>
                    <a:gd name="T15" fmla="*/ 1 h 1188"/>
                    <a:gd name="T16" fmla="*/ 2 w 642"/>
                    <a:gd name="T17" fmla="*/ 1 h 1188"/>
                    <a:gd name="T18" fmla="*/ 1 w 642"/>
                    <a:gd name="T19" fmla="*/ 1 h 1188"/>
                    <a:gd name="T20" fmla="*/ 1 w 642"/>
                    <a:gd name="T21" fmla="*/ 2 h 1188"/>
                    <a:gd name="T22" fmla="*/ 3 w 642"/>
                    <a:gd name="T23" fmla="*/ 8 h 1188"/>
                    <a:gd name="T24" fmla="*/ 2 w 642"/>
                    <a:gd name="T25" fmla="*/ 7 h 1188"/>
                    <a:gd name="T26" fmla="*/ 2 w 642"/>
                    <a:gd name="T27" fmla="*/ 7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1 h 504"/>
                    <a:gd name="T2" fmla="*/ 1 w 192"/>
                    <a:gd name="T3" fmla="*/ 2 h 504"/>
                    <a:gd name="T4" fmla="*/ 1 w 192"/>
                    <a:gd name="T5" fmla="*/ 3 h 504"/>
                    <a:gd name="T6" fmla="*/ 1 w 192"/>
                    <a:gd name="T7" fmla="*/ 4 h 504"/>
                    <a:gd name="T8" fmla="*/ 2 w 192"/>
                    <a:gd name="T9" fmla="*/ 4 h 504"/>
                    <a:gd name="T10" fmla="*/ 2 w 192"/>
                    <a:gd name="T11" fmla="*/ 3 h 504"/>
                    <a:gd name="T12" fmla="*/ 2 w 192"/>
                    <a:gd name="T13" fmla="*/ 2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71" name="Freeform 34"/>
                <p:cNvSpPr>
                  <a:spLocks/>
                </p:cNvSpPr>
                <p:nvPr userDrawn="1"/>
              </p:nvSpPr>
              <p:spPr bwMode="auto">
                <a:xfrm>
                  <a:off x="328" y="3630"/>
                  <a:ext cx="195" cy="135"/>
                </a:xfrm>
                <a:custGeom>
                  <a:avLst/>
                  <a:gdLst>
                    <a:gd name="T0" fmla="*/ 3 w 390"/>
                    <a:gd name="T1" fmla="*/ 0 h 269"/>
                    <a:gd name="T2" fmla="*/ 3 w 390"/>
                    <a:gd name="T3" fmla="*/ 1 h 269"/>
                    <a:gd name="T4" fmla="*/ 2 w 390"/>
                    <a:gd name="T5" fmla="*/ 1 h 269"/>
                    <a:gd name="T6" fmla="*/ 0 w 390"/>
                    <a:gd name="T7" fmla="*/ 2 h 269"/>
                    <a:gd name="T8" fmla="*/ 0 w 390"/>
                    <a:gd name="T9" fmla="*/ 2 h 269"/>
                    <a:gd name="T10" fmla="*/ 3 w 390"/>
                    <a:gd name="T11" fmla="*/ 2 h 269"/>
                    <a:gd name="T12" fmla="*/ 3 w 390"/>
                    <a:gd name="T13" fmla="*/ 3 h 269"/>
                    <a:gd name="T14" fmla="*/ 4 w 390"/>
                    <a:gd name="T15" fmla="*/ 3 h 269"/>
                    <a:gd name="T16" fmla="*/ 3 w 390"/>
                    <a:gd name="T17" fmla="*/ 2 h 269"/>
                    <a:gd name="T18" fmla="*/ 1 w 390"/>
                    <a:gd name="T19" fmla="*/ 2 h 269"/>
                    <a:gd name="T20" fmla="*/ 3 w 390"/>
                    <a:gd name="T21" fmla="*/ 1 h 269"/>
                    <a:gd name="T22" fmla="*/ 3 w 390"/>
                    <a:gd name="T23" fmla="*/ 0 h 269"/>
                    <a:gd name="T24" fmla="*/ 3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2 h 424"/>
                    <a:gd name="T2" fmla="*/ 7 w 941"/>
                    <a:gd name="T3" fmla="*/ 0 h 424"/>
                    <a:gd name="T4" fmla="*/ 8 w 941"/>
                    <a:gd name="T5" fmla="*/ 1 h 424"/>
                    <a:gd name="T6" fmla="*/ 8 w 941"/>
                    <a:gd name="T7" fmla="*/ 2 h 424"/>
                    <a:gd name="T8" fmla="*/ 8 w 941"/>
                    <a:gd name="T9" fmla="*/ 3 h 424"/>
                    <a:gd name="T10" fmla="*/ 1 w 941"/>
                    <a:gd name="T11" fmla="*/ 4 h 424"/>
                    <a:gd name="T12" fmla="*/ 1 w 941"/>
                    <a:gd name="T13" fmla="*/ 3 h 424"/>
                    <a:gd name="T14" fmla="*/ 7 w 941"/>
                    <a:gd name="T15" fmla="*/ 2 h 424"/>
                    <a:gd name="T16" fmla="*/ 7 w 941"/>
                    <a:gd name="T17" fmla="*/ 2 h 424"/>
                    <a:gd name="T18" fmla="*/ 7 w 941"/>
                    <a:gd name="T19" fmla="*/ 1 h 424"/>
                    <a:gd name="T20" fmla="*/ 0 w 941"/>
                    <a:gd name="T21" fmla="*/ 2 h 424"/>
                    <a:gd name="T22" fmla="*/ 0 w 941"/>
                    <a:gd name="T23" fmla="*/ 2 h 424"/>
                    <a:gd name="T24" fmla="*/ 0 w 941"/>
                    <a:gd name="T25" fmla="*/ 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0 h 173"/>
                    <a:gd name="T2" fmla="*/ 1 w 488"/>
                    <a:gd name="T3" fmla="*/ 1 h 173"/>
                    <a:gd name="T4" fmla="*/ 2 w 488"/>
                    <a:gd name="T5" fmla="*/ 1 h 173"/>
                    <a:gd name="T6" fmla="*/ 4 w 488"/>
                    <a:gd name="T7" fmla="*/ 0 h 173"/>
                    <a:gd name="T8" fmla="*/ 4 w 488"/>
                    <a:gd name="T9" fmla="*/ 0 h 173"/>
                    <a:gd name="T10" fmla="*/ 4 w 488"/>
                    <a:gd name="T11" fmla="*/ 0 h 173"/>
                    <a:gd name="T12" fmla="*/ 2 w 488"/>
                    <a:gd name="T13" fmla="*/ 0 h 173"/>
                    <a:gd name="T14" fmla="*/ 1 w 488"/>
                    <a:gd name="T15" fmla="*/ 0 h 173"/>
                    <a:gd name="T16" fmla="*/ 1 w 488"/>
                    <a:gd name="T17" fmla="*/ 0 h 173"/>
                    <a:gd name="T18" fmla="*/ 1 w 488"/>
                    <a:gd name="T19" fmla="*/ 0 h 173"/>
                    <a:gd name="T20" fmla="*/ 3 w 488"/>
                    <a:gd name="T21" fmla="*/ 0 h 173"/>
                    <a:gd name="T22" fmla="*/ 4 w 488"/>
                    <a:gd name="T23" fmla="*/ 0 h 173"/>
                    <a:gd name="T24" fmla="*/ 3 w 488"/>
                    <a:gd name="T25" fmla="*/ 0 h 173"/>
                    <a:gd name="T26" fmla="*/ 2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0 w 772"/>
                <a:gd name="T1" fmla="*/ 10 h 3266"/>
                <a:gd name="T2" fmla="*/ 0 w 772"/>
                <a:gd name="T3" fmla="*/ 9 h 3266"/>
                <a:gd name="T4" fmla="*/ 0 w 772"/>
                <a:gd name="T5" fmla="*/ 8 h 3266"/>
                <a:gd name="T6" fmla="*/ 0 w 772"/>
                <a:gd name="T7" fmla="*/ 8 h 3266"/>
                <a:gd name="T8" fmla="*/ 0 w 772"/>
                <a:gd name="T9" fmla="*/ 7 h 3266"/>
                <a:gd name="T10" fmla="*/ 0 w 772"/>
                <a:gd name="T11" fmla="*/ 6 h 3266"/>
                <a:gd name="T12" fmla="*/ 0 w 772"/>
                <a:gd name="T13" fmla="*/ 6 h 3266"/>
                <a:gd name="T14" fmla="*/ 0 w 772"/>
                <a:gd name="T15" fmla="*/ 6 h 3266"/>
                <a:gd name="T16" fmla="*/ 0 w 772"/>
                <a:gd name="T17" fmla="*/ 5 h 3266"/>
                <a:gd name="T18" fmla="*/ 0 w 772"/>
                <a:gd name="T19" fmla="*/ 5 h 3266"/>
                <a:gd name="T20" fmla="*/ 0 w 772"/>
                <a:gd name="T21" fmla="*/ 3 h 3266"/>
                <a:gd name="T22" fmla="*/ 0 w 772"/>
                <a:gd name="T23" fmla="*/ 3 h 3266"/>
                <a:gd name="T24" fmla="*/ 0 w 772"/>
                <a:gd name="T25" fmla="*/ 2 h 3266"/>
                <a:gd name="T26" fmla="*/ 0 w 772"/>
                <a:gd name="T27" fmla="*/ 2 h 3266"/>
                <a:gd name="T28" fmla="*/ 0 w 772"/>
                <a:gd name="T29" fmla="*/ 1 h 3266"/>
                <a:gd name="T30" fmla="*/ 0 w 772"/>
                <a:gd name="T31" fmla="*/ 0 h 3266"/>
                <a:gd name="T32" fmla="*/ 0 w 772"/>
                <a:gd name="T33" fmla="*/ 1 h 3266"/>
                <a:gd name="T34" fmla="*/ 0 w 772"/>
                <a:gd name="T35" fmla="*/ 2 h 3266"/>
                <a:gd name="T36" fmla="*/ 0 w 772"/>
                <a:gd name="T37" fmla="*/ 2 h 3266"/>
                <a:gd name="T38" fmla="*/ 0 w 772"/>
                <a:gd name="T39" fmla="*/ 3 h 3266"/>
                <a:gd name="T40" fmla="*/ 0 w 772"/>
                <a:gd name="T41" fmla="*/ 3 h 3266"/>
                <a:gd name="T42" fmla="*/ 0 w 772"/>
                <a:gd name="T43" fmla="*/ 4 h 3266"/>
                <a:gd name="T44" fmla="*/ 0 w 772"/>
                <a:gd name="T45" fmla="*/ 5 h 3266"/>
                <a:gd name="T46" fmla="*/ 0 w 772"/>
                <a:gd name="T47" fmla="*/ 6 h 3266"/>
                <a:gd name="T48" fmla="*/ 0 w 772"/>
                <a:gd name="T49" fmla="*/ 6 h 3266"/>
                <a:gd name="T50" fmla="*/ 0 w 772"/>
                <a:gd name="T51" fmla="*/ 7 h 3266"/>
                <a:gd name="T52" fmla="*/ 0 w 772"/>
                <a:gd name="T53" fmla="*/ 7 h 3266"/>
                <a:gd name="T54" fmla="*/ 0 w 772"/>
                <a:gd name="T55" fmla="*/ 8 h 3266"/>
                <a:gd name="T56" fmla="*/ 0 w 772"/>
                <a:gd name="T57" fmla="*/ 9 h 3266"/>
                <a:gd name="T58" fmla="*/ 0 w 772"/>
                <a:gd name="T59" fmla="*/ 10 h 3266"/>
                <a:gd name="T60" fmla="*/ 0 w 772"/>
                <a:gd name="T61" fmla="*/ 10 h 3266"/>
                <a:gd name="T62" fmla="*/ 0 w 772"/>
                <a:gd name="T63" fmla="*/ 10 h 3266"/>
                <a:gd name="T64" fmla="*/ 0 w 772"/>
                <a:gd name="T65" fmla="*/ 1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50" name="Freeform 39"/>
            <p:cNvSpPr>
              <a:spLocks/>
            </p:cNvSpPr>
            <p:nvPr userDrawn="1"/>
          </p:nvSpPr>
          <p:spPr bwMode="auto">
            <a:xfrm flipH="1">
              <a:off x="5506" y="1333"/>
              <a:ext cx="205" cy="1633"/>
            </a:xfrm>
            <a:custGeom>
              <a:avLst/>
              <a:gdLst>
                <a:gd name="T0" fmla="*/ 0 w 772"/>
                <a:gd name="T1" fmla="*/ 25 h 3266"/>
                <a:gd name="T2" fmla="*/ 0 w 772"/>
                <a:gd name="T3" fmla="*/ 24 h 3266"/>
                <a:gd name="T4" fmla="*/ 0 w 772"/>
                <a:gd name="T5" fmla="*/ 22 h 3266"/>
                <a:gd name="T6" fmla="*/ 0 w 772"/>
                <a:gd name="T7" fmla="*/ 20 h 3266"/>
                <a:gd name="T8" fmla="*/ 0 w 772"/>
                <a:gd name="T9" fmla="*/ 18 h 3266"/>
                <a:gd name="T10" fmla="*/ 0 w 772"/>
                <a:gd name="T11" fmla="*/ 17 h 3266"/>
                <a:gd name="T12" fmla="*/ 0 w 772"/>
                <a:gd name="T13" fmla="*/ 16 h 3266"/>
                <a:gd name="T14" fmla="*/ 0 w 772"/>
                <a:gd name="T15" fmla="*/ 15 h 3266"/>
                <a:gd name="T16" fmla="*/ 0 w 772"/>
                <a:gd name="T17" fmla="*/ 14 h 3266"/>
                <a:gd name="T18" fmla="*/ 0 w 772"/>
                <a:gd name="T19" fmla="*/ 13 h 3266"/>
                <a:gd name="T20" fmla="*/ 0 w 772"/>
                <a:gd name="T21" fmla="*/ 10 h 3266"/>
                <a:gd name="T22" fmla="*/ 0 w 772"/>
                <a:gd name="T23" fmla="*/ 8 h 3266"/>
                <a:gd name="T24" fmla="*/ 0 w 772"/>
                <a:gd name="T25" fmla="*/ 6 h 3266"/>
                <a:gd name="T26" fmla="*/ 0 w 772"/>
                <a:gd name="T27" fmla="*/ 5 h 3266"/>
                <a:gd name="T28" fmla="*/ 0 w 772"/>
                <a:gd name="T29" fmla="*/ 4 h 3266"/>
                <a:gd name="T30" fmla="*/ 0 w 772"/>
                <a:gd name="T31" fmla="*/ 0 h 3266"/>
                <a:gd name="T32" fmla="*/ 0 w 772"/>
                <a:gd name="T33" fmla="*/ 3 h 3266"/>
                <a:gd name="T34" fmla="*/ 0 w 772"/>
                <a:gd name="T35" fmla="*/ 5 h 3266"/>
                <a:gd name="T36" fmla="*/ 0 w 772"/>
                <a:gd name="T37" fmla="*/ 6 h 3266"/>
                <a:gd name="T38" fmla="*/ 0 w 772"/>
                <a:gd name="T39" fmla="*/ 7 h 3266"/>
                <a:gd name="T40" fmla="*/ 0 w 772"/>
                <a:gd name="T41" fmla="*/ 9 h 3266"/>
                <a:gd name="T42" fmla="*/ 0 w 772"/>
                <a:gd name="T43" fmla="*/ 10 h 3266"/>
                <a:gd name="T44" fmla="*/ 0 w 772"/>
                <a:gd name="T45" fmla="*/ 13 h 3266"/>
                <a:gd name="T46" fmla="*/ 0 w 772"/>
                <a:gd name="T47" fmla="*/ 15 h 3266"/>
                <a:gd name="T48" fmla="*/ 0 w 772"/>
                <a:gd name="T49" fmla="*/ 17 h 3266"/>
                <a:gd name="T50" fmla="*/ 0 w 772"/>
                <a:gd name="T51" fmla="*/ 18 h 3266"/>
                <a:gd name="T52" fmla="*/ 0 w 772"/>
                <a:gd name="T53" fmla="*/ 20 h 3266"/>
                <a:gd name="T54" fmla="*/ 0 w 772"/>
                <a:gd name="T55" fmla="*/ 22 h 3266"/>
                <a:gd name="T56" fmla="*/ 0 w 772"/>
                <a:gd name="T57" fmla="*/ 24 h 3266"/>
                <a:gd name="T58" fmla="*/ 0 w 772"/>
                <a:gd name="T59" fmla="*/ 25 h 3266"/>
                <a:gd name="T60" fmla="*/ 0 w 772"/>
                <a:gd name="T61" fmla="*/ 26 h 3266"/>
                <a:gd name="T62" fmla="*/ 0 w 772"/>
                <a:gd name="T63" fmla="*/ 25 h 3266"/>
                <a:gd name="T64" fmla="*/ 0 w 772"/>
                <a:gd name="T65" fmla="*/ 2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1 h 806"/>
                  <a:gd name="T6" fmla="*/ 0 w 245"/>
                  <a:gd name="T7" fmla="*/ 1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42" name="Freeform 45"/>
                <p:cNvSpPr>
                  <a:spLocks/>
                </p:cNvSpPr>
                <p:nvPr userDrawn="1"/>
              </p:nvSpPr>
              <p:spPr bwMode="auto">
                <a:xfrm rot="-3172564">
                  <a:off x="5052" y="328"/>
                  <a:ext cx="269" cy="438"/>
                </a:xfrm>
                <a:custGeom>
                  <a:avLst/>
                  <a:gdLst>
                    <a:gd name="T0" fmla="*/ 0 w 1064"/>
                    <a:gd name="T1" fmla="*/ 0 h 1230"/>
                    <a:gd name="T2" fmla="*/ 0 w 1064"/>
                    <a:gd name="T3" fmla="*/ 0 h 1230"/>
                    <a:gd name="T4" fmla="*/ 0 w 1064"/>
                    <a:gd name="T5" fmla="*/ 0 h 1230"/>
                    <a:gd name="T6" fmla="*/ 0 w 1064"/>
                    <a:gd name="T7" fmla="*/ 1 h 1230"/>
                    <a:gd name="T8" fmla="*/ 0 w 1064"/>
                    <a:gd name="T9" fmla="*/ 1 h 1230"/>
                    <a:gd name="T10" fmla="*/ 0 w 1064"/>
                    <a:gd name="T11" fmla="*/ 1 h 1230"/>
                    <a:gd name="T12" fmla="*/ 0 w 1064"/>
                    <a:gd name="T13" fmla="*/ 1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1 h 1230"/>
                    <a:gd name="T32" fmla="*/ 0 w 1064"/>
                    <a:gd name="T33" fmla="*/ 1 h 1230"/>
                    <a:gd name="T34" fmla="*/ 0 w 1064"/>
                    <a:gd name="T35" fmla="*/ 1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43" name="Freeform 46"/>
                <p:cNvSpPr>
                  <a:spLocks/>
                </p:cNvSpPr>
                <p:nvPr userDrawn="1"/>
              </p:nvSpPr>
              <p:spPr bwMode="auto">
                <a:xfrm rot="-3172564">
                  <a:off x="4862" y="178"/>
                  <a:ext cx="505" cy="898"/>
                </a:xfrm>
                <a:custGeom>
                  <a:avLst/>
                  <a:gdLst>
                    <a:gd name="T0" fmla="*/ 0 w 2002"/>
                    <a:gd name="T1" fmla="*/ 0 h 2521"/>
                    <a:gd name="T2" fmla="*/ 0 w 2002"/>
                    <a:gd name="T3" fmla="*/ 2 h 2521"/>
                    <a:gd name="T4" fmla="*/ 0 w 2002"/>
                    <a:gd name="T5" fmla="*/ 2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44" name="Freeform 47"/>
                <p:cNvSpPr>
                  <a:spLocks/>
                </p:cNvSpPr>
                <p:nvPr userDrawn="1"/>
              </p:nvSpPr>
              <p:spPr bwMode="auto">
                <a:xfrm rot="-3172564">
                  <a:off x="4903" y="-19"/>
                  <a:ext cx="758" cy="1344"/>
                </a:xfrm>
                <a:custGeom>
                  <a:avLst/>
                  <a:gdLst>
                    <a:gd name="T0" fmla="*/ 0 w 3007"/>
                    <a:gd name="T1" fmla="*/ 2 h 3771"/>
                    <a:gd name="T2" fmla="*/ 0 w 3007"/>
                    <a:gd name="T3" fmla="*/ 2 h 3771"/>
                    <a:gd name="T4" fmla="*/ 0 w 3007"/>
                    <a:gd name="T5" fmla="*/ 2 h 3771"/>
                    <a:gd name="T6" fmla="*/ 0 w 3007"/>
                    <a:gd name="T7" fmla="*/ 2 h 3771"/>
                    <a:gd name="T8" fmla="*/ 0 w 3007"/>
                    <a:gd name="T9" fmla="*/ 2 h 3771"/>
                    <a:gd name="T10" fmla="*/ 0 w 3007"/>
                    <a:gd name="T11" fmla="*/ 2 h 3771"/>
                    <a:gd name="T12" fmla="*/ 0 w 3007"/>
                    <a:gd name="T13" fmla="*/ 2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2 h 3771"/>
                    <a:gd name="T26" fmla="*/ 0 w 3007"/>
                    <a:gd name="T27" fmla="*/ 2 h 3771"/>
                    <a:gd name="T28" fmla="*/ 0 w 3007"/>
                    <a:gd name="T29" fmla="*/ 3 h 3771"/>
                    <a:gd name="T30" fmla="*/ 0 w 3007"/>
                    <a:gd name="T31" fmla="*/ 2 h 3771"/>
                    <a:gd name="T32" fmla="*/ 0 w 3007"/>
                    <a:gd name="T33" fmla="*/ 2 h 3771"/>
                    <a:gd name="T34" fmla="*/ 0 w 3007"/>
                    <a:gd name="T35" fmla="*/ 2 h 3771"/>
                    <a:gd name="T36" fmla="*/ 0 w 3007"/>
                    <a:gd name="T37" fmla="*/ 2 h 3771"/>
                    <a:gd name="T38" fmla="*/ 0 w 3007"/>
                    <a:gd name="T39" fmla="*/ 2 h 3771"/>
                    <a:gd name="T40" fmla="*/ 0 w 3007"/>
                    <a:gd name="T41" fmla="*/ 2 h 3771"/>
                    <a:gd name="T42" fmla="*/ 0 w 3007"/>
                    <a:gd name="T43" fmla="*/ 2 h 3771"/>
                    <a:gd name="T44" fmla="*/ 0 w 3007"/>
                    <a:gd name="T45" fmla="*/ 2 h 3771"/>
                    <a:gd name="T46" fmla="*/ 0 w 3007"/>
                    <a:gd name="T47" fmla="*/ 2 h 3771"/>
                    <a:gd name="T48" fmla="*/ 0 w 3007"/>
                    <a:gd name="T49" fmla="*/ 2 h 3771"/>
                    <a:gd name="T50" fmla="*/ 0 w 3007"/>
                    <a:gd name="T51" fmla="*/ 2 h 3771"/>
                    <a:gd name="T52" fmla="*/ 0 w 3007"/>
                    <a:gd name="T53" fmla="*/ 2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45" name="Freeform 48"/>
                <p:cNvSpPr>
                  <a:spLocks/>
                </p:cNvSpPr>
                <p:nvPr userDrawn="1"/>
              </p:nvSpPr>
              <p:spPr bwMode="auto">
                <a:xfrm rot="-3172564">
                  <a:off x="5301" y="893"/>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46" name="Freeform 49"/>
                <p:cNvSpPr>
                  <a:spLocks/>
                </p:cNvSpPr>
                <p:nvPr userDrawn="1"/>
              </p:nvSpPr>
              <p:spPr bwMode="auto">
                <a:xfrm rot="-3172564">
                  <a:off x="5253" y="802"/>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sp>
              <p:nvSpPr>
                <p:cNvPr id="1048" name="Freeform 51"/>
                <p:cNvSpPr>
                  <a:spLocks/>
                </p:cNvSpPr>
                <p:nvPr userDrawn="1"/>
              </p:nvSpPr>
              <p:spPr bwMode="auto">
                <a:xfrm rot="-3172564">
                  <a:off x="4951" y="138"/>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srgbClr val="000000"/>
                </a:solidFill>
              </a:endParaRPr>
            </a:p>
          </p:txBody>
        </p:sp>
      </p:grpSp>
    </p:spTree>
    <p:extLst>
      <p:ext uri="{BB962C8B-B14F-4D97-AF65-F5344CB8AC3E}">
        <p14:creationId xmlns:p14="http://schemas.microsoft.com/office/powerpoint/2010/main" val="2140742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pitchFamily="34" charset="0"/>
        </a:defRPr>
      </a:lvl2pPr>
      <a:lvl3pPr algn="ctr" rtl="0" eaLnBrk="0" fontAlgn="base" hangingPunct="0">
        <a:spcBef>
          <a:spcPct val="0"/>
        </a:spcBef>
        <a:spcAft>
          <a:spcPct val="0"/>
        </a:spcAft>
        <a:defRPr sz="4400">
          <a:solidFill>
            <a:schemeClr val="tx1"/>
          </a:solidFill>
          <a:latin typeface="Comic Sans MS" pitchFamily="66" charset="0"/>
          <a:cs typeface="Arial" pitchFamily="34" charset="0"/>
        </a:defRPr>
      </a:lvl3pPr>
      <a:lvl4pPr algn="ctr" rtl="0" eaLnBrk="0" fontAlgn="base" hangingPunct="0">
        <a:spcBef>
          <a:spcPct val="0"/>
        </a:spcBef>
        <a:spcAft>
          <a:spcPct val="0"/>
        </a:spcAft>
        <a:defRPr sz="4400">
          <a:solidFill>
            <a:schemeClr val="tx1"/>
          </a:solidFill>
          <a:latin typeface="Comic Sans MS" pitchFamily="66" charset="0"/>
          <a:cs typeface="Arial" pitchFamily="34" charset="0"/>
        </a:defRPr>
      </a:lvl4pPr>
      <a:lvl5pPr algn="ctr" rtl="0" eaLnBrk="0" fontAlgn="base" hangingPunct="0">
        <a:spcBef>
          <a:spcPct val="0"/>
        </a:spcBef>
        <a:spcAft>
          <a:spcPct val="0"/>
        </a:spcAft>
        <a:defRPr sz="4400">
          <a:solidFill>
            <a:schemeClr val="tx1"/>
          </a:solidFill>
          <a:latin typeface="Comic Sans MS" pitchFamily="66" charset="0"/>
          <a:cs typeface="Arial" pitchFamily="34" charset="0"/>
        </a:defRPr>
      </a:lvl5pPr>
      <a:lvl6pPr marL="457200" algn="ctr" rtl="0" fontAlgn="base">
        <a:spcBef>
          <a:spcPct val="0"/>
        </a:spcBef>
        <a:spcAft>
          <a:spcPct val="0"/>
        </a:spcAft>
        <a:defRPr sz="4400">
          <a:solidFill>
            <a:schemeClr val="tx1"/>
          </a:solidFill>
          <a:latin typeface="Comic Sans MS" pitchFamily="66" charset="0"/>
          <a:cs typeface="Arial" pitchFamily="34" charset="0"/>
        </a:defRPr>
      </a:lvl6pPr>
      <a:lvl7pPr marL="914400" algn="ctr" rtl="0" fontAlgn="base">
        <a:spcBef>
          <a:spcPct val="0"/>
        </a:spcBef>
        <a:spcAft>
          <a:spcPct val="0"/>
        </a:spcAft>
        <a:defRPr sz="4400">
          <a:solidFill>
            <a:schemeClr val="tx1"/>
          </a:solidFill>
          <a:latin typeface="Comic Sans MS" pitchFamily="66" charset="0"/>
          <a:cs typeface="Arial" pitchFamily="34" charset="0"/>
        </a:defRPr>
      </a:lvl7pPr>
      <a:lvl8pPr marL="1371600" algn="ctr" rtl="0" fontAlgn="base">
        <a:spcBef>
          <a:spcPct val="0"/>
        </a:spcBef>
        <a:spcAft>
          <a:spcPct val="0"/>
        </a:spcAft>
        <a:defRPr sz="4400">
          <a:solidFill>
            <a:schemeClr val="tx1"/>
          </a:solidFill>
          <a:latin typeface="Comic Sans MS" pitchFamily="66" charset="0"/>
          <a:cs typeface="Arial" pitchFamily="34" charset="0"/>
        </a:defRPr>
      </a:lvl8pPr>
      <a:lvl9pPr marL="1828800" algn="ctr" rtl="0" fontAlgn="base">
        <a:spcBef>
          <a:spcPct val="0"/>
        </a:spcBef>
        <a:spcAft>
          <a:spcPct val="0"/>
        </a:spcAft>
        <a:defRPr sz="4400">
          <a:solidFill>
            <a:schemeClr val="tx1"/>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1500174"/>
            <a:ext cx="7772400" cy="1470025"/>
          </a:xfrm>
        </p:spPr>
        <p:style>
          <a:lnRef idx="0">
            <a:schemeClr val="accent5"/>
          </a:lnRef>
          <a:fillRef idx="3">
            <a:schemeClr val="accent5"/>
          </a:fillRef>
          <a:effectRef idx="3">
            <a:schemeClr val="accent5"/>
          </a:effectRef>
          <a:fontRef idx="minor">
            <a:schemeClr val="lt1"/>
          </a:fontRef>
        </p:style>
        <p:txBody>
          <a:bodyPr/>
          <a:lstStyle/>
          <a:p>
            <a:r>
              <a:rPr lang="tr-TR" dirty="0" smtClean="0"/>
              <a:t>Yükseköğretim Kurumları Sınavı</a:t>
            </a:r>
            <a:endParaRPr lang="tr-TR" dirty="0"/>
          </a:p>
        </p:txBody>
      </p:sp>
      <p:sp>
        <p:nvSpPr>
          <p:cNvPr id="3" name="2 Alt Başlık"/>
          <p:cNvSpPr>
            <a:spLocks noGrp="1"/>
          </p:cNvSpPr>
          <p:nvPr>
            <p:ph type="subTitle" idx="1"/>
          </p:nvPr>
        </p:nvSpPr>
        <p:spPr>
          <a:xfrm>
            <a:off x="1357290" y="3429000"/>
            <a:ext cx="6400800" cy="1752600"/>
          </a:xfrm>
        </p:spPr>
        <p:txBody>
          <a:bodyPr/>
          <a:lstStyle/>
          <a:p>
            <a:r>
              <a:rPr lang="tr-TR" dirty="0" smtClean="0">
                <a:solidFill>
                  <a:schemeClr val="tx2">
                    <a:lumMod val="50000"/>
                  </a:schemeClr>
                </a:solidFill>
              </a:rPr>
              <a:t>Hasan Cahit ÖZYEŞİL</a:t>
            </a:r>
          </a:p>
          <a:p>
            <a:r>
              <a:rPr lang="tr-TR" dirty="0" smtClean="0">
                <a:solidFill>
                  <a:schemeClr val="tx2">
                    <a:lumMod val="50000"/>
                  </a:schemeClr>
                </a:solidFill>
              </a:rPr>
              <a:t>Psikolojik Danışman Ve Rehber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6841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tr-TR" dirty="0" smtClean="0"/>
              <a:t/>
            </a:r>
            <a:br>
              <a:rPr lang="tr-TR" dirty="0" smtClean="0"/>
            </a:br>
            <a:r>
              <a:rPr lang="tr-TR" dirty="0" smtClean="0"/>
              <a:t/>
            </a:r>
            <a:br>
              <a:rPr lang="tr-TR" dirty="0" smtClean="0"/>
            </a:br>
            <a:r>
              <a:rPr lang="tr-TR" dirty="0" smtClean="0"/>
              <a:t>İkinci Oturum AYT</a:t>
            </a:r>
            <a:br>
              <a:rPr lang="tr-TR" dirty="0" smtClean="0"/>
            </a:br>
            <a:r>
              <a:rPr lang="tr-TR" dirty="0" smtClean="0"/>
              <a:t>Sistemin </a:t>
            </a:r>
            <a:r>
              <a:rPr lang="tr-TR" dirty="0" smtClean="0">
                <a:solidFill>
                  <a:srgbClr val="FF0000"/>
                </a:solidFill>
              </a:rPr>
              <a:t>%60 </a:t>
            </a:r>
            <a:r>
              <a:rPr lang="tr-TR" dirty="0" smtClean="0"/>
              <a:t>bölümünü oluşturuyor</a:t>
            </a:r>
            <a:br>
              <a:rPr lang="tr-TR" dirty="0" smtClean="0"/>
            </a:br>
            <a:r>
              <a:rPr lang="tr-TR" dirty="0" smtClean="0"/>
              <a:t/>
            </a:r>
            <a:br>
              <a:rPr lang="tr-TR" dirty="0" smtClean="0"/>
            </a:br>
            <a:r>
              <a:rPr lang="tr-TR" dirty="0" smtClean="0"/>
              <a:t> </a:t>
            </a:r>
            <a:endParaRPr lang="tr-TR" sz="2200" dirty="0"/>
          </a:p>
        </p:txBody>
      </p:sp>
      <p:sp>
        <p:nvSpPr>
          <p:cNvPr id="4" name="3 Dikdörtgen"/>
          <p:cNvSpPr/>
          <p:nvPr/>
        </p:nvSpPr>
        <p:spPr>
          <a:xfrm>
            <a:off x="642910" y="3214686"/>
            <a:ext cx="2428892" cy="11430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solidFill>
                  <a:srgbClr val="002060"/>
                </a:solidFill>
              </a:rPr>
              <a:t>Türk Dili ve Edebiyatı-Sosyal bilimler1</a:t>
            </a:r>
          </a:p>
          <a:p>
            <a:pPr algn="ctr"/>
            <a:r>
              <a:rPr lang="tr-TR" b="1" dirty="0" smtClean="0">
                <a:solidFill>
                  <a:srgbClr val="002060"/>
                </a:solidFill>
              </a:rPr>
              <a:t> (40 Soru)</a:t>
            </a:r>
          </a:p>
          <a:p>
            <a:pPr algn="ctr"/>
            <a:endParaRPr lang="tr-TR" b="1" dirty="0"/>
          </a:p>
        </p:txBody>
      </p:sp>
      <p:sp>
        <p:nvSpPr>
          <p:cNvPr id="5" name="4 Dikdörtgen"/>
          <p:cNvSpPr/>
          <p:nvPr/>
        </p:nvSpPr>
        <p:spPr>
          <a:xfrm>
            <a:off x="642910" y="4725144"/>
            <a:ext cx="2428892" cy="13681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solidFill>
                  <a:srgbClr val="00B0F0"/>
                </a:solidFill>
              </a:rPr>
              <a:t>Sosyal Bilimler (40 Soru)</a:t>
            </a:r>
          </a:p>
          <a:p>
            <a:pPr algn="ctr"/>
            <a:r>
              <a:rPr lang="tr-TR" sz="1400" dirty="0" smtClean="0">
                <a:solidFill>
                  <a:srgbClr val="00B0F0"/>
                </a:solidFill>
              </a:rPr>
              <a:t>(Tarih, Coğrafya 2, Felsefe Grubu, Din Kültürü ve Ahlak Bilgisi)</a:t>
            </a:r>
          </a:p>
          <a:p>
            <a:pPr algn="ctr"/>
            <a:endParaRPr lang="tr-TR" dirty="0">
              <a:solidFill>
                <a:schemeClr val="tx1"/>
              </a:solidFill>
            </a:endParaRPr>
          </a:p>
        </p:txBody>
      </p:sp>
      <p:sp>
        <p:nvSpPr>
          <p:cNvPr id="6" name="5 Dikdörtgen"/>
          <p:cNvSpPr/>
          <p:nvPr/>
        </p:nvSpPr>
        <p:spPr>
          <a:xfrm>
            <a:off x="3428992" y="3357562"/>
            <a:ext cx="2286016" cy="8572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solidFill>
                  <a:srgbClr val="FF0000"/>
                </a:solidFill>
              </a:rPr>
              <a:t>Matematik (40 Soru)</a:t>
            </a:r>
          </a:p>
          <a:p>
            <a:pPr algn="ctr"/>
            <a:endParaRPr lang="tr-TR" dirty="0" smtClean="0"/>
          </a:p>
        </p:txBody>
      </p:sp>
      <p:sp>
        <p:nvSpPr>
          <p:cNvPr id="7" name="6 Dikdörtgen"/>
          <p:cNvSpPr/>
          <p:nvPr/>
        </p:nvSpPr>
        <p:spPr>
          <a:xfrm>
            <a:off x="3428992" y="4725144"/>
            <a:ext cx="2286016" cy="13681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solidFill>
                  <a:srgbClr val="7030A0"/>
                </a:solidFill>
              </a:rPr>
              <a:t>Fen Bilimleri (40 Soru</a:t>
            </a:r>
            <a:r>
              <a:rPr lang="tr-TR" dirty="0" smtClean="0">
                <a:solidFill>
                  <a:srgbClr val="7030A0"/>
                </a:solidFill>
              </a:rPr>
              <a:t>)</a:t>
            </a:r>
            <a:endParaRPr lang="tr-TR" dirty="0" smtClean="0">
              <a:solidFill>
                <a:srgbClr val="7030A0"/>
              </a:solidFill>
            </a:endParaRPr>
          </a:p>
        </p:txBody>
      </p:sp>
      <p:sp>
        <p:nvSpPr>
          <p:cNvPr id="8" name="7 Dikdörtgen"/>
          <p:cNvSpPr/>
          <p:nvPr/>
        </p:nvSpPr>
        <p:spPr>
          <a:xfrm>
            <a:off x="857224" y="1928802"/>
            <a:ext cx="207170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SÖZEL</a:t>
            </a:r>
            <a:endParaRPr lang="tr-TR" dirty="0"/>
          </a:p>
        </p:txBody>
      </p:sp>
      <p:sp>
        <p:nvSpPr>
          <p:cNvPr id="9" name="8 Dikdörtgen"/>
          <p:cNvSpPr/>
          <p:nvPr/>
        </p:nvSpPr>
        <p:spPr>
          <a:xfrm>
            <a:off x="3500430" y="1928802"/>
            <a:ext cx="207170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SAYISAL</a:t>
            </a:r>
            <a:endParaRPr lang="tr-TR" dirty="0"/>
          </a:p>
        </p:txBody>
      </p:sp>
      <p:sp>
        <p:nvSpPr>
          <p:cNvPr id="10" name="9 Dikdörtgen"/>
          <p:cNvSpPr/>
          <p:nvPr/>
        </p:nvSpPr>
        <p:spPr>
          <a:xfrm>
            <a:off x="6215074" y="1928802"/>
            <a:ext cx="207170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EŞİT AĞIRLIK</a:t>
            </a:r>
            <a:endParaRPr lang="tr-TR" dirty="0"/>
          </a:p>
        </p:txBody>
      </p:sp>
      <p:sp>
        <p:nvSpPr>
          <p:cNvPr id="11" name="10 Dikdörtgen"/>
          <p:cNvSpPr/>
          <p:nvPr/>
        </p:nvSpPr>
        <p:spPr>
          <a:xfrm>
            <a:off x="6215074" y="4786322"/>
            <a:ext cx="2143140" cy="13069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solidFill>
                  <a:srgbClr val="FF0000"/>
                </a:solidFill>
              </a:rPr>
              <a:t>Matematik (40 Soru</a:t>
            </a:r>
            <a:r>
              <a:rPr lang="tr-TR" dirty="0" smtClean="0">
                <a:solidFill>
                  <a:srgbClr val="FF0000"/>
                </a:solidFill>
              </a:rPr>
              <a:t>)</a:t>
            </a:r>
            <a:endParaRPr lang="tr-TR" dirty="0" smtClean="0">
              <a:solidFill>
                <a:srgbClr val="FF0000"/>
              </a:solidFill>
            </a:endParaRPr>
          </a:p>
        </p:txBody>
      </p:sp>
      <p:sp>
        <p:nvSpPr>
          <p:cNvPr id="12" name="11 Dikdörtgen"/>
          <p:cNvSpPr/>
          <p:nvPr/>
        </p:nvSpPr>
        <p:spPr>
          <a:xfrm>
            <a:off x="6072198" y="3309471"/>
            <a:ext cx="2471726" cy="12955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solidFill>
                  <a:srgbClr val="002060"/>
                </a:solidFill>
              </a:rPr>
              <a:t>Türk Dili ve Edebiyatı-Sosyal Bilimler1 (40 Soru</a:t>
            </a:r>
            <a:r>
              <a:rPr lang="tr-TR" b="1" dirty="0" smtClean="0">
                <a:solidFill>
                  <a:srgbClr val="002060"/>
                </a:solidFill>
              </a:rPr>
              <a:t>)</a:t>
            </a:r>
            <a:endParaRPr lang="tr-TR" b="1" dirty="0" smtClean="0">
              <a:solidFill>
                <a:srgbClr val="002060"/>
              </a:solidFill>
            </a:endParaRPr>
          </a:p>
        </p:txBody>
      </p:sp>
      <p:sp>
        <p:nvSpPr>
          <p:cNvPr id="14" name="13 Aşağı Ok"/>
          <p:cNvSpPr/>
          <p:nvPr/>
        </p:nvSpPr>
        <p:spPr>
          <a:xfrm>
            <a:off x="1714480" y="2786058"/>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Aşağı Ok"/>
          <p:cNvSpPr/>
          <p:nvPr/>
        </p:nvSpPr>
        <p:spPr>
          <a:xfrm>
            <a:off x="4357686" y="2857496"/>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Aşağı Ok"/>
          <p:cNvSpPr/>
          <p:nvPr/>
        </p:nvSpPr>
        <p:spPr>
          <a:xfrm>
            <a:off x="7072330" y="2857496"/>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fontScale="90000"/>
          </a:bodyPr>
          <a:lstStyle/>
          <a:p>
            <a:pPr lvl="0"/>
            <a:r>
              <a:rPr lang="tr-TR" sz="2200" b="1" dirty="0" smtClean="0"/>
              <a:t/>
            </a:r>
            <a:br>
              <a:rPr lang="tr-TR" sz="2200" b="1" dirty="0" smtClean="0"/>
            </a:br>
            <a:r>
              <a:rPr lang="tr-TR" sz="2200" b="1" dirty="0"/>
              <a:t/>
            </a:r>
            <a:br>
              <a:rPr lang="tr-TR" sz="2200" b="1" dirty="0"/>
            </a:br>
            <a:r>
              <a:rPr lang="tr-TR" sz="2200" b="1" dirty="0" smtClean="0"/>
              <a:t>Adaylar </a:t>
            </a:r>
            <a:r>
              <a:rPr lang="tr-TR" sz="2200" b="1" dirty="0"/>
              <a:t>ikinci oturumdaki testlerden hangilerini cevaplandırabilir?</a:t>
            </a:r>
            <a:br>
              <a:rPr lang="tr-TR" sz="2200" b="1" dirty="0"/>
            </a:br>
            <a:r>
              <a:rPr lang="tr-TR" sz="2200" dirty="0"/>
              <a:t>Aday, yerleşmeyi hedeflediği programın puan türünü dikkate alarak, ilgili testlerdeki soruları cevaplandırabilir.</a:t>
            </a:r>
            <a:r>
              <a:rPr lang="tr-TR" dirty="0"/>
              <a:t/>
            </a:r>
            <a:br>
              <a:rPr lang="tr-TR" dirty="0"/>
            </a:b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818532900"/>
              </p:ext>
            </p:extLst>
          </p:nvPr>
        </p:nvGraphicFramePr>
        <p:xfrm>
          <a:off x="713651" y="1412776"/>
          <a:ext cx="7992887" cy="5346035"/>
        </p:xfrm>
        <a:graphic>
          <a:graphicData uri="http://schemas.openxmlformats.org/drawingml/2006/table">
            <a:tbl>
              <a:tblPr firstRow="1" firstCol="1" lastRow="1" lastCol="1" bandRow="1" bandCol="1"/>
              <a:tblGrid>
                <a:gridCol w="3195295">
                  <a:extLst>
                    <a:ext uri="{9D8B030D-6E8A-4147-A177-3AD203B41FA5}">
                      <a16:colId xmlns:a16="http://schemas.microsoft.com/office/drawing/2014/main" val="20000"/>
                    </a:ext>
                  </a:extLst>
                </a:gridCol>
                <a:gridCol w="1274951">
                  <a:extLst>
                    <a:ext uri="{9D8B030D-6E8A-4147-A177-3AD203B41FA5}">
                      <a16:colId xmlns:a16="http://schemas.microsoft.com/office/drawing/2014/main" val="20001"/>
                    </a:ext>
                  </a:extLst>
                </a:gridCol>
                <a:gridCol w="1203333">
                  <a:extLst>
                    <a:ext uri="{9D8B030D-6E8A-4147-A177-3AD203B41FA5}">
                      <a16:colId xmlns:a16="http://schemas.microsoft.com/office/drawing/2014/main" val="20002"/>
                    </a:ext>
                  </a:extLst>
                </a:gridCol>
                <a:gridCol w="1203333">
                  <a:extLst>
                    <a:ext uri="{9D8B030D-6E8A-4147-A177-3AD203B41FA5}">
                      <a16:colId xmlns:a16="http://schemas.microsoft.com/office/drawing/2014/main" val="20003"/>
                    </a:ext>
                  </a:extLst>
                </a:gridCol>
                <a:gridCol w="1115975">
                  <a:extLst>
                    <a:ext uri="{9D8B030D-6E8A-4147-A177-3AD203B41FA5}">
                      <a16:colId xmlns:a16="http://schemas.microsoft.com/office/drawing/2014/main" val="20004"/>
                    </a:ext>
                  </a:extLst>
                </a:gridCol>
              </a:tblGrid>
              <a:tr h="475807">
                <a:tc rowSpan="2">
                  <a:txBody>
                    <a:bodyPr/>
                    <a:lstStyle/>
                    <a:p>
                      <a:pPr>
                        <a:spcAft>
                          <a:spcPts val="0"/>
                        </a:spcAft>
                      </a:pPr>
                      <a:r>
                        <a:rPr lang="tr-TR" sz="1400" dirty="0">
                          <a:effectLst/>
                          <a:latin typeface="Times New Roman"/>
                          <a:ea typeface="Times New Roman"/>
                        </a:rPr>
                        <a:t> </a:t>
                      </a:r>
                      <a:endParaRPr lang="tr-TR" sz="1100" dirty="0">
                        <a:effectLst/>
                        <a:latin typeface="Times New Roman"/>
                        <a:ea typeface="Times New Roman"/>
                      </a:endParaRPr>
                    </a:p>
                    <a:p>
                      <a:pPr>
                        <a:spcAft>
                          <a:spcPts val="0"/>
                        </a:spcAft>
                      </a:pPr>
                      <a:r>
                        <a:rPr lang="tr-TR" sz="1400" dirty="0">
                          <a:effectLst/>
                          <a:latin typeface="Times New Roman"/>
                          <a:ea typeface="Times New Roman"/>
                        </a:rPr>
                        <a:t> </a:t>
                      </a:r>
                      <a:endParaRPr lang="tr-TR" sz="1100" dirty="0">
                        <a:effectLst/>
                        <a:latin typeface="Times New Roman"/>
                        <a:ea typeface="Times New Roman"/>
                      </a:endParaRPr>
                    </a:p>
                    <a:p>
                      <a:pPr>
                        <a:spcBef>
                          <a:spcPts val="40"/>
                        </a:spcBef>
                        <a:spcAft>
                          <a:spcPts val="0"/>
                        </a:spcAft>
                      </a:pPr>
                      <a:r>
                        <a:rPr lang="tr-TR" sz="2000" dirty="0">
                          <a:effectLst/>
                          <a:latin typeface="Times New Roman"/>
                          <a:ea typeface="Times New Roman"/>
                        </a:rPr>
                        <a:t> </a:t>
                      </a:r>
                      <a:endParaRPr lang="tr-TR" sz="1100" dirty="0">
                        <a:effectLst/>
                        <a:latin typeface="Times New Roman"/>
                        <a:ea typeface="Times New Roman"/>
                      </a:endParaRPr>
                    </a:p>
                    <a:p>
                      <a:pPr marL="69850" marR="216535">
                        <a:lnSpc>
                          <a:spcPts val="1500"/>
                        </a:lnSpc>
                        <a:spcAft>
                          <a:spcPts val="0"/>
                        </a:spcAft>
                      </a:pPr>
                      <a:r>
                        <a:rPr lang="tr-TR" sz="1600" b="1" dirty="0">
                          <a:effectLst/>
                          <a:latin typeface="Times New Roman"/>
                          <a:ea typeface="Times New Roman"/>
                        </a:rPr>
                        <a:t>Aday, yerleşmeyi hedeflediği programın puan türünü dikkate alarak;</a:t>
                      </a:r>
                      <a:endParaRPr lang="tr-TR"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1CC"/>
                    </a:solidFill>
                  </a:tcPr>
                </a:tc>
                <a:tc gridSpan="4">
                  <a:txBody>
                    <a:bodyPr/>
                    <a:lstStyle/>
                    <a:p>
                      <a:pPr marL="1550670" marR="1544320" algn="ctr">
                        <a:lnSpc>
                          <a:spcPts val="1295"/>
                        </a:lnSpc>
                        <a:spcBef>
                          <a:spcPts val="880"/>
                        </a:spcBef>
                        <a:spcAft>
                          <a:spcPts val="0"/>
                        </a:spcAft>
                      </a:pPr>
                      <a:endParaRPr lang="tr-TR" sz="1600" b="1" dirty="0" smtClean="0">
                        <a:effectLst/>
                        <a:latin typeface="Times New Roman"/>
                        <a:ea typeface="Times New Roman"/>
                      </a:endParaRPr>
                    </a:p>
                    <a:p>
                      <a:pPr marL="1550670" marR="1544320" algn="ctr">
                        <a:lnSpc>
                          <a:spcPts val="1295"/>
                        </a:lnSpc>
                        <a:spcBef>
                          <a:spcPts val="880"/>
                        </a:spcBef>
                        <a:spcAft>
                          <a:spcPts val="0"/>
                        </a:spcAft>
                      </a:pPr>
                      <a:r>
                        <a:rPr lang="tr-TR" sz="1600" b="1" dirty="0" smtClean="0">
                          <a:effectLst/>
                          <a:latin typeface="Times New Roman"/>
                          <a:ea typeface="Times New Roman"/>
                        </a:rPr>
                        <a:t>TESTLER</a:t>
                      </a:r>
                      <a:endParaRPr lang="tr-TR"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684433">
                <a:tc vMerge="1">
                  <a:txBody>
                    <a:bodyPr/>
                    <a:lstStyle/>
                    <a:p>
                      <a:endParaRPr lang="tr-TR"/>
                    </a:p>
                  </a:txBody>
                  <a:tcPr/>
                </a:tc>
                <a:tc>
                  <a:txBody>
                    <a:bodyPr/>
                    <a:lstStyle/>
                    <a:p>
                      <a:pPr>
                        <a:spcBef>
                          <a:spcPts val="5"/>
                        </a:spcBef>
                        <a:spcAft>
                          <a:spcPts val="0"/>
                        </a:spcAft>
                      </a:pPr>
                      <a:r>
                        <a:rPr lang="tr-TR" sz="1600" dirty="0">
                          <a:effectLst/>
                          <a:latin typeface="Times New Roman"/>
                          <a:ea typeface="Times New Roman"/>
                        </a:rPr>
                        <a:t> </a:t>
                      </a:r>
                    </a:p>
                    <a:p>
                      <a:pPr marL="115570" marR="107950" algn="ctr">
                        <a:lnSpc>
                          <a:spcPts val="1350"/>
                        </a:lnSpc>
                        <a:spcAft>
                          <a:spcPts val="0"/>
                        </a:spcAft>
                      </a:pPr>
                      <a:endParaRPr lang="tr-TR" sz="1600" b="1" dirty="0" smtClean="0">
                        <a:effectLst/>
                        <a:latin typeface="Times New Roman"/>
                        <a:ea typeface="Times New Roman"/>
                      </a:endParaRPr>
                    </a:p>
                    <a:p>
                      <a:pPr marL="115570" marR="107950" algn="ctr">
                        <a:lnSpc>
                          <a:spcPts val="1350"/>
                        </a:lnSpc>
                        <a:spcAft>
                          <a:spcPts val="0"/>
                        </a:spcAft>
                      </a:pPr>
                      <a:r>
                        <a:rPr lang="tr-TR" sz="1600" b="1" dirty="0" smtClean="0">
                          <a:effectLst/>
                          <a:latin typeface="Times New Roman"/>
                          <a:ea typeface="Times New Roman"/>
                        </a:rPr>
                        <a:t>Türk </a:t>
                      </a:r>
                      <a:r>
                        <a:rPr lang="tr-TR" sz="1600" b="1" dirty="0">
                          <a:effectLst/>
                          <a:latin typeface="Times New Roman"/>
                          <a:ea typeface="Times New Roman"/>
                        </a:rPr>
                        <a:t>Dili ve Edebiyatı- Sosyal Bilimler-1</a:t>
                      </a:r>
                      <a:endParaRPr lang="tr-TR"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a:spcAft>
                          <a:spcPts val="0"/>
                        </a:spcAft>
                      </a:pPr>
                      <a:r>
                        <a:rPr lang="tr-TR" sz="1600" dirty="0">
                          <a:effectLst/>
                          <a:latin typeface="Times New Roman"/>
                          <a:ea typeface="Times New Roman"/>
                        </a:rPr>
                        <a:t> </a:t>
                      </a:r>
                    </a:p>
                    <a:p>
                      <a:pPr>
                        <a:spcAft>
                          <a:spcPts val="0"/>
                        </a:spcAft>
                      </a:pPr>
                      <a:r>
                        <a:rPr lang="tr-TR" sz="1600" dirty="0">
                          <a:effectLst/>
                          <a:latin typeface="Times New Roman"/>
                          <a:ea typeface="Times New Roman"/>
                        </a:rPr>
                        <a:t> </a:t>
                      </a:r>
                    </a:p>
                    <a:p>
                      <a:pPr>
                        <a:spcBef>
                          <a:spcPts val="5"/>
                        </a:spcBef>
                        <a:spcAft>
                          <a:spcPts val="0"/>
                        </a:spcAft>
                      </a:pPr>
                      <a:r>
                        <a:rPr lang="tr-TR" sz="1600" dirty="0">
                          <a:effectLst/>
                          <a:latin typeface="Times New Roman"/>
                          <a:ea typeface="Times New Roman"/>
                        </a:rPr>
                        <a:t> </a:t>
                      </a:r>
                    </a:p>
                    <a:p>
                      <a:pPr marL="137160" marR="127000" indent="121920">
                        <a:lnSpc>
                          <a:spcPts val="1350"/>
                        </a:lnSpc>
                        <a:spcBef>
                          <a:spcPts val="5"/>
                        </a:spcBef>
                        <a:spcAft>
                          <a:spcPts val="0"/>
                        </a:spcAft>
                      </a:pPr>
                      <a:r>
                        <a:rPr lang="tr-TR" sz="1600" b="1" dirty="0">
                          <a:effectLst/>
                          <a:latin typeface="Times New Roman"/>
                          <a:ea typeface="Times New Roman"/>
                        </a:rPr>
                        <a:t>Sosyal Bilimler-2</a:t>
                      </a:r>
                      <a:endParaRPr lang="tr-TR"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a:spcAft>
                          <a:spcPts val="0"/>
                        </a:spcAft>
                      </a:pPr>
                      <a:r>
                        <a:rPr lang="tr-TR" sz="1600" dirty="0">
                          <a:effectLst/>
                          <a:latin typeface="Times New Roman"/>
                          <a:ea typeface="Times New Roman"/>
                        </a:rPr>
                        <a:t> </a:t>
                      </a:r>
                    </a:p>
                    <a:p>
                      <a:pPr>
                        <a:spcAft>
                          <a:spcPts val="0"/>
                        </a:spcAft>
                      </a:pPr>
                      <a:r>
                        <a:rPr lang="tr-TR" sz="1600" dirty="0">
                          <a:effectLst/>
                          <a:latin typeface="Times New Roman"/>
                          <a:ea typeface="Times New Roman"/>
                        </a:rPr>
                        <a:t> </a:t>
                      </a:r>
                    </a:p>
                    <a:p>
                      <a:pPr>
                        <a:spcAft>
                          <a:spcPts val="0"/>
                        </a:spcAft>
                      </a:pPr>
                      <a:r>
                        <a:rPr lang="tr-TR" sz="1600" dirty="0">
                          <a:effectLst/>
                          <a:latin typeface="Times New Roman"/>
                          <a:ea typeface="Times New Roman"/>
                        </a:rPr>
                        <a:t> </a:t>
                      </a:r>
                    </a:p>
                    <a:p>
                      <a:pPr>
                        <a:spcBef>
                          <a:spcPts val="5"/>
                        </a:spcBef>
                        <a:spcAft>
                          <a:spcPts val="0"/>
                        </a:spcAft>
                      </a:pPr>
                      <a:r>
                        <a:rPr lang="tr-TR" sz="1600" dirty="0">
                          <a:effectLst/>
                          <a:latin typeface="Times New Roman"/>
                          <a:ea typeface="Times New Roman"/>
                        </a:rPr>
                        <a:t> </a:t>
                      </a:r>
                    </a:p>
                    <a:p>
                      <a:pPr marL="125730">
                        <a:lnSpc>
                          <a:spcPts val="1295"/>
                        </a:lnSpc>
                        <a:spcBef>
                          <a:spcPts val="5"/>
                        </a:spcBef>
                        <a:spcAft>
                          <a:spcPts val="0"/>
                        </a:spcAft>
                      </a:pPr>
                      <a:r>
                        <a:rPr lang="tr-TR" sz="1600" b="1" dirty="0">
                          <a:effectLst/>
                          <a:latin typeface="Times New Roman"/>
                          <a:ea typeface="Times New Roman"/>
                        </a:rPr>
                        <a:t>Matematik</a:t>
                      </a:r>
                      <a:endParaRPr lang="tr-TR"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a:spcAft>
                          <a:spcPts val="0"/>
                        </a:spcAft>
                      </a:pPr>
                      <a:r>
                        <a:rPr lang="tr-TR" sz="1600" dirty="0">
                          <a:effectLst/>
                          <a:latin typeface="Times New Roman"/>
                          <a:ea typeface="Times New Roman"/>
                        </a:rPr>
                        <a:t> </a:t>
                      </a:r>
                    </a:p>
                    <a:p>
                      <a:pPr>
                        <a:spcAft>
                          <a:spcPts val="0"/>
                        </a:spcAft>
                      </a:pPr>
                      <a:r>
                        <a:rPr lang="tr-TR" sz="1600" dirty="0">
                          <a:effectLst/>
                          <a:latin typeface="Times New Roman"/>
                          <a:ea typeface="Times New Roman"/>
                        </a:rPr>
                        <a:t> </a:t>
                      </a:r>
                    </a:p>
                    <a:p>
                      <a:pPr>
                        <a:spcBef>
                          <a:spcPts val="5"/>
                        </a:spcBef>
                        <a:spcAft>
                          <a:spcPts val="0"/>
                        </a:spcAft>
                      </a:pPr>
                      <a:r>
                        <a:rPr lang="tr-TR" sz="1600" dirty="0">
                          <a:effectLst/>
                          <a:latin typeface="Times New Roman"/>
                          <a:ea typeface="Times New Roman"/>
                        </a:rPr>
                        <a:t> </a:t>
                      </a:r>
                    </a:p>
                    <a:p>
                      <a:pPr marL="163830" indent="165735">
                        <a:lnSpc>
                          <a:spcPts val="1350"/>
                        </a:lnSpc>
                        <a:spcBef>
                          <a:spcPts val="5"/>
                        </a:spcBef>
                        <a:spcAft>
                          <a:spcPts val="0"/>
                        </a:spcAft>
                      </a:pPr>
                      <a:r>
                        <a:rPr lang="tr-TR" sz="1600" b="1" dirty="0">
                          <a:effectLst/>
                          <a:latin typeface="Times New Roman"/>
                          <a:ea typeface="Times New Roman"/>
                        </a:rPr>
                        <a:t>Fen Bilimleri</a:t>
                      </a:r>
                      <a:endParaRPr lang="tr-TR"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extLst>
                  <a:ext uri="{0D108BD9-81ED-4DB2-BD59-A6C34878D82A}">
                    <a16:rowId xmlns:a16="http://schemas.microsoft.com/office/drawing/2014/main" val="10001"/>
                  </a:ext>
                </a:extLst>
              </a:tr>
              <a:tr h="447572">
                <a:tc>
                  <a:txBody>
                    <a:bodyPr/>
                    <a:lstStyle/>
                    <a:p>
                      <a:pPr marL="69850">
                        <a:lnSpc>
                          <a:spcPts val="1295"/>
                        </a:lnSpc>
                        <a:spcBef>
                          <a:spcPts val="745"/>
                        </a:spcBef>
                        <a:spcAft>
                          <a:spcPts val="0"/>
                        </a:spcAft>
                      </a:pPr>
                      <a:endParaRPr lang="tr-TR" sz="1800" b="1" dirty="0" smtClean="0">
                        <a:solidFill>
                          <a:srgbClr val="FF0000"/>
                        </a:solidFill>
                        <a:effectLst/>
                        <a:latin typeface="Times New Roman"/>
                        <a:ea typeface="Times New Roman"/>
                      </a:endParaRPr>
                    </a:p>
                    <a:p>
                      <a:pPr marL="69850">
                        <a:lnSpc>
                          <a:spcPts val="1295"/>
                        </a:lnSpc>
                        <a:spcBef>
                          <a:spcPts val="745"/>
                        </a:spcBef>
                        <a:spcAft>
                          <a:spcPts val="0"/>
                        </a:spcAft>
                      </a:pPr>
                      <a:r>
                        <a:rPr lang="tr-TR" sz="1800" b="1" dirty="0" smtClean="0">
                          <a:solidFill>
                            <a:srgbClr val="FF0000"/>
                          </a:solidFill>
                          <a:effectLst/>
                          <a:latin typeface="Times New Roman"/>
                          <a:ea typeface="Times New Roman"/>
                        </a:rPr>
                        <a:t>Sözel </a:t>
                      </a:r>
                      <a:r>
                        <a:rPr lang="tr-TR" sz="1800" b="1" dirty="0">
                          <a:solidFill>
                            <a:srgbClr val="FF0000"/>
                          </a:solidFill>
                          <a:effectLst/>
                          <a:latin typeface="Times New Roman"/>
                          <a:ea typeface="Times New Roman"/>
                        </a:rPr>
                        <a:t>Puan </a:t>
                      </a:r>
                      <a:r>
                        <a:rPr lang="tr-TR" sz="1800" b="1" dirty="0" smtClean="0">
                          <a:solidFill>
                            <a:srgbClr val="FF0000"/>
                          </a:solidFill>
                          <a:effectLst/>
                          <a:latin typeface="Times New Roman"/>
                          <a:ea typeface="Times New Roman"/>
                        </a:rPr>
                        <a:t>için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marR="387350" algn="r">
                        <a:lnSpc>
                          <a:spcPts val="1255"/>
                        </a:lnSpc>
                        <a:spcBef>
                          <a:spcPts val="790"/>
                        </a:spcBef>
                        <a:spcAft>
                          <a:spcPts val="0"/>
                        </a:spcAft>
                      </a:pPr>
                      <a:endParaRPr lang="tr-TR" sz="3200" b="1" dirty="0" smtClean="0">
                        <a:solidFill>
                          <a:srgbClr val="FF0000"/>
                        </a:solidFill>
                        <a:effectLst/>
                        <a:latin typeface="Wingdings"/>
                        <a:ea typeface="Times New Roman"/>
                      </a:endParaRPr>
                    </a:p>
                    <a:p>
                      <a:pPr marR="387350" algn="r">
                        <a:lnSpc>
                          <a:spcPts val="1255"/>
                        </a:lnSpc>
                        <a:spcBef>
                          <a:spcPts val="790"/>
                        </a:spcBef>
                        <a:spcAft>
                          <a:spcPts val="0"/>
                        </a:spcAft>
                      </a:pPr>
                      <a:r>
                        <a:rPr lang="tr-TR" sz="3200" b="1" dirty="0" smtClean="0">
                          <a:solidFill>
                            <a:srgbClr val="FF0000"/>
                          </a:solidFill>
                          <a:effectLst/>
                          <a:latin typeface="Wingdings"/>
                          <a:ea typeface="Times New Roman"/>
                        </a:rPr>
                        <a:t>ü</a:t>
                      </a:r>
                      <a:endParaRPr lang="tr-TR" sz="3200" b="1" dirty="0">
                        <a:solidFill>
                          <a:srgbClr val="FF000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6550" algn="r">
                        <a:lnSpc>
                          <a:spcPts val="1255"/>
                        </a:lnSpc>
                        <a:spcBef>
                          <a:spcPts val="790"/>
                        </a:spcBef>
                        <a:spcAft>
                          <a:spcPts val="0"/>
                        </a:spcAft>
                      </a:pPr>
                      <a:endParaRPr lang="tr-TR" sz="3200" b="1" dirty="0" smtClean="0">
                        <a:solidFill>
                          <a:srgbClr val="FF0000"/>
                        </a:solidFill>
                        <a:effectLst/>
                        <a:latin typeface="Wingdings"/>
                        <a:ea typeface="Times New Roman"/>
                      </a:endParaRPr>
                    </a:p>
                    <a:p>
                      <a:pPr marR="336550" algn="r">
                        <a:lnSpc>
                          <a:spcPts val="1255"/>
                        </a:lnSpc>
                        <a:spcBef>
                          <a:spcPts val="790"/>
                        </a:spcBef>
                        <a:spcAft>
                          <a:spcPts val="0"/>
                        </a:spcAft>
                      </a:pPr>
                      <a:r>
                        <a:rPr lang="tr-TR" sz="3200" b="1" dirty="0" smtClean="0">
                          <a:solidFill>
                            <a:srgbClr val="FF0000"/>
                          </a:solidFill>
                          <a:effectLst/>
                          <a:latin typeface="Wingdings"/>
                          <a:ea typeface="Times New Roman"/>
                        </a:rPr>
                        <a:t>ü</a:t>
                      </a:r>
                      <a:endParaRPr lang="tr-TR" sz="3200" b="1" dirty="0">
                        <a:solidFill>
                          <a:srgbClr val="FF000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3200" b="1">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3200" b="1">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1166">
                <a:tc>
                  <a:txBody>
                    <a:bodyPr/>
                    <a:lstStyle/>
                    <a:p>
                      <a:pPr marL="69850">
                        <a:lnSpc>
                          <a:spcPts val="1295"/>
                        </a:lnSpc>
                        <a:spcBef>
                          <a:spcPts val="810"/>
                        </a:spcBef>
                        <a:spcAft>
                          <a:spcPts val="0"/>
                        </a:spcAft>
                      </a:pPr>
                      <a:endParaRPr lang="tr-TR" sz="1800" b="1" dirty="0" smtClean="0">
                        <a:solidFill>
                          <a:srgbClr val="002060"/>
                        </a:solidFill>
                        <a:effectLst/>
                        <a:latin typeface="Times New Roman"/>
                        <a:ea typeface="Times New Roman"/>
                      </a:endParaRPr>
                    </a:p>
                    <a:p>
                      <a:pPr marL="69850">
                        <a:lnSpc>
                          <a:spcPts val="1295"/>
                        </a:lnSpc>
                        <a:spcBef>
                          <a:spcPts val="810"/>
                        </a:spcBef>
                        <a:spcAft>
                          <a:spcPts val="0"/>
                        </a:spcAft>
                      </a:pPr>
                      <a:r>
                        <a:rPr lang="tr-TR" sz="1800" b="1" dirty="0" smtClean="0">
                          <a:solidFill>
                            <a:srgbClr val="002060"/>
                          </a:solidFill>
                          <a:effectLst/>
                          <a:latin typeface="Times New Roman"/>
                          <a:ea typeface="Times New Roman"/>
                        </a:rPr>
                        <a:t>Sayısal </a:t>
                      </a:r>
                      <a:r>
                        <a:rPr lang="tr-TR" sz="1800" b="1" dirty="0">
                          <a:solidFill>
                            <a:srgbClr val="002060"/>
                          </a:solidFill>
                          <a:effectLst/>
                          <a:latin typeface="Times New Roman"/>
                          <a:ea typeface="Times New Roman"/>
                        </a:rPr>
                        <a:t>Puan için</a:t>
                      </a:r>
                      <a:endParaRPr lang="tr-TR" sz="1800" dirty="0">
                        <a:solidFill>
                          <a:srgbClr val="00206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a:spcAft>
                          <a:spcPts val="0"/>
                        </a:spcAft>
                      </a:pPr>
                      <a:r>
                        <a:rPr lang="tr-TR" sz="3200" b="1" dirty="0">
                          <a:solidFill>
                            <a:srgbClr val="002060"/>
                          </a:solidFill>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3200" b="1" dirty="0">
                          <a:solidFill>
                            <a:srgbClr val="002060"/>
                          </a:solidFill>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ctr">
                        <a:lnSpc>
                          <a:spcPts val="1255"/>
                        </a:lnSpc>
                        <a:spcBef>
                          <a:spcPts val="850"/>
                        </a:spcBef>
                        <a:spcAft>
                          <a:spcPts val="0"/>
                        </a:spcAft>
                      </a:pPr>
                      <a:endParaRPr lang="tr-TR" sz="3200" b="1" dirty="0" smtClean="0">
                        <a:solidFill>
                          <a:srgbClr val="002060"/>
                        </a:solidFill>
                        <a:effectLst/>
                        <a:latin typeface="Wingdings"/>
                        <a:ea typeface="Times New Roman"/>
                      </a:endParaRPr>
                    </a:p>
                    <a:p>
                      <a:pPr marL="125730" algn="ctr">
                        <a:lnSpc>
                          <a:spcPts val="1255"/>
                        </a:lnSpc>
                        <a:spcBef>
                          <a:spcPts val="850"/>
                        </a:spcBef>
                        <a:spcAft>
                          <a:spcPts val="0"/>
                        </a:spcAft>
                      </a:pPr>
                      <a:r>
                        <a:rPr lang="tr-TR" sz="3200" b="1" dirty="0" smtClean="0">
                          <a:solidFill>
                            <a:srgbClr val="002060"/>
                          </a:solidFill>
                          <a:effectLst/>
                          <a:latin typeface="Wingdings"/>
                          <a:ea typeface="Times New Roman"/>
                        </a:rPr>
                        <a:t>ü</a:t>
                      </a:r>
                      <a:endParaRPr lang="tr-TR" sz="3200" b="1" dirty="0">
                        <a:solidFill>
                          <a:srgbClr val="00206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0675" algn="r">
                        <a:lnSpc>
                          <a:spcPts val="1255"/>
                        </a:lnSpc>
                        <a:spcBef>
                          <a:spcPts val="850"/>
                        </a:spcBef>
                        <a:spcAft>
                          <a:spcPts val="0"/>
                        </a:spcAft>
                      </a:pPr>
                      <a:endParaRPr lang="tr-TR" sz="3200" b="1" dirty="0" smtClean="0">
                        <a:solidFill>
                          <a:srgbClr val="002060"/>
                        </a:solidFill>
                        <a:effectLst/>
                        <a:latin typeface="Wingdings"/>
                        <a:ea typeface="Times New Roman"/>
                      </a:endParaRPr>
                    </a:p>
                    <a:p>
                      <a:pPr marR="320675" algn="r">
                        <a:lnSpc>
                          <a:spcPts val="1255"/>
                        </a:lnSpc>
                        <a:spcBef>
                          <a:spcPts val="850"/>
                        </a:spcBef>
                        <a:spcAft>
                          <a:spcPts val="0"/>
                        </a:spcAft>
                      </a:pPr>
                      <a:r>
                        <a:rPr lang="tr-TR" sz="3200" b="1" dirty="0" smtClean="0">
                          <a:solidFill>
                            <a:srgbClr val="002060"/>
                          </a:solidFill>
                          <a:effectLst/>
                          <a:latin typeface="Wingdings"/>
                          <a:ea typeface="Times New Roman"/>
                        </a:rPr>
                        <a:t>ü</a:t>
                      </a:r>
                      <a:endParaRPr lang="tr-TR" sz="3200" b="1" dirty="0">
                        <a:solidFill>
                          <a:srgbClr val="00206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5807">
                <a:tc>
                  <a:txBody>
                    <a:bodyPr/>
                    <a:lstStyle/>
                    <a:p>
                      <a:pPr marL="69850">
                        <a:lnSpc>
                          <a:spcPts val="1295"/>
                        </a:lnSpc>
                        <a:spcBef>
                          <a:spcPts val="880"/>
                        </a:spcBef>
                        <a:spcAft>
                          <a:spcPts val="0"/>
                        </a:spcAft>
                      </a:pPr>
                      <a:endParaRPr lang="tr-TR" sz="1800" b="1" dirty="0" smtClean="0">
                        <a:solidFill>
                          <a:srgbClr val="7030A0"/>
                        </a:solidFill>
                        <a:effectLst/>
                        <a:latin typeface="Times New Roman"/>
                        <a:ea typeface="Times New Roman"/>
                      </a:endParaRPr>
                    </a:p>
                    <a:p>
                      <a:pPr marL="69850">
                        <a:lnSpc>
                          <a:spcPts val="1295"/>
                        </a:lnSpc>
                        <a:spcBef>
                          <a:spcPts val="880"/>
                        </a:spcBef>
                        <a:spcAft>
                          <a:spcPts val="0"/>
                        </a:spcAft>
                      </a:pPr>
                      <a:r>
                        <a:rPr lang="tr-TR" sz="1800" b="1" dirty="0" smtClean="0">
                          <a:solidFill>
                            <a:srgbClr val="7030A0"/>
                          </a:solidFill>
                          <a:effectLst/>
                          <a:latin typeface="Times New Roman"/>
                          <a:ea typeface="Times New Roman"/>
                        </a:rPr>
                        <a:t>Eşit </a:t>
                      </a:r>
                      <a:r>
                        <a:rPr lang="tr-TR" sz="1800" b="1" dirty="0">
                          <a:solidFill>
                            <a:srgbClr val="7030A0"/>
                          </a:solidFill>
                          <a:effectLst/>
                          <a:latin typeface="Times New Roman"/>
                          <a:ea typeface="Times New Roman"/>
                        </a:rPr>
                        <a:t>Ağırlık Puanı için</a:t>
                      </a:r>
                      <a:endParaRPr lang="tr-TR" sz="1800" dirty="0">
                        <a:solidFill>
                          <a:srgbClr val="7030A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marR="387350" algn="r">
                        <a:lnSpc>
                          <a:spcPts val="1255"/>
                        </a:lnSpc>
                        <a:spcBef>
                          <a:spcPts val="925"/>
                        </a:spcBef>
                        <a:spcAft>
                          <a:spcPts val="0"/>
                        </a:spcAft>
                      </a:pPr>
                      <a:endParaRPr lang="tr-TR" sz="3200" b="1" dirty="0" smtClean="0">
                        <a:solidFill>
                          <a:srgbClr val="7030A0"/>
                        </a:solidFill>
                        <a:effectLst/>
                        <a:latin typeface="Wingdings"/>
                        <a:ea typeface="Times New Roman"/>
                      </a:endParaRPr>
                    </a:p>
                    <a:p>
                      <a:pPr marR="387350" algn="r">
                        <a:lnSpc>
                          <a:spcPts val="1255"/>
                        </a:lnSpc>
                        <a:spcBef>
                          <a:spcPts val="925"/>
                        </a:spcBef>
                        <a:spcAft>
                          <a:spcPts val="0"/>
                        </a:spcAft>
                      </a:pPr>
                      <a:r>
                        <a:rPr lang="tr-TR" sz="3200" b="1" dirty="0" smtClean="0">
                          <a:solidFill>
                            <a:srgbClr val="7030A0"/>
                          </a:solidFill>
                          <a:effectLst/>
                          <a:latin typeface="Wingdings"/>
                          <a:ea typeface="Times New Roman"/>
                        </a:rPr>
                        <a:t>ü</a:t>
                      </a:r>
                      <a:endParaRPr lang="tr-TR" sz="3200" b="1" dirty="0">
                        <a:solidFill>
                          <a:srgbClr val="7030A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3200" b="1" dirty="0">
                          <a:solidFill>
                            <a:srgbClr val="7030A0"/>
                          </a:solidFill>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ctr">
                        <a:lnSpc>
                          <a:spcPts val="1255"/>
                        </a:lnSpc>
                        <a:spcBef>
                          <a:spcPts val="925"/>
                        </a:spcBef>
                        <a:spcAft>
                          <a:spcPts val="0"/>
                        </a:spcAft>
                      </a:pPr>
                      <a:endParaRPr lang="tr-TR" sz="3200" b="1" dirty="0" smtClean="0">
                        <a:solidFill>
                          <a:srgbClr val="7030A0"/>
                        </a:solidFill>
                        <a:effectLst/>
                        <a:latin typeface="Wingdings"/>
                        <a:ea typeface="Times New Roman"/>
                      </a:endParaRPr>
                    </a:p>
                    <a:p>
                      <a:pPr marL="125730" algn="ctr">
                        <a:lnSpc>
                          <a:spcPts val="1255"/>
                        </a:lnSpc>
                        <a:spcBef>
                          <a:spcPts val="925"/>
                        </a:spcBef>
                        <a:spcAft>
                          <a:spcPts val="0"/>
                        </a:spcAft>
                      </a:pPr>
                      <a:r>
                        <a:rPr lang="tr-TR" sz="3200" b="1" dirty="0" smtClean="0">
                          <a:solidFill>
                            <a:srgbClr val="7030A0"/>
                          </a:solidFill>
                          <a:effectLst/>
                          <a:latin typeface="Wingdings"/>
                          <a:ea typeface="Times New Roman"/>
                        </a:rPr>
                        <a:t>ü</a:t>
                      </a:r>
                      <a:endParaRPr lang="tr-TR" sz="3200" b="1" dirty="0">
                        <a:solidFill>
                          <a:srgbClr val="7030A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3200" b="1"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6853">
                <a:tc>
                  <a:txBody>
                    <a:bodyPr/>
                    <a:lstStyle/>
                    <a:p>
                      <a:pPr marL="69850">
                        <a:lnSpc>
                          <a:spcPts val="1295"/>
                        </a:lnSpc>
                        <a:spcBef>
                          <a:spcPts val="885"/>
                        </a:spcBef>
                        <a:spcAft>
                          <a:spcPts val="0"/>
                        </a:spcAft>
                      </a:pPr>
                      <a:endParaRPr lang="tr-TR" sz="1800" b="1" dirty="0" smtClean="0">
                        <a:solidFill>
                          <a:srgbClr val="00B0F0"/>
                        </a:solidFill>
                        <a:effectLst/>
                        <a:latin typeface="Times New Roman"/>
                        <a:ea typeface="Times New Roman"/>
                      </a:endParaRPr>
                    </a:p>
                    <a:p>
                      <a:pPr marL="69850">
                        <a:lnSpc>
                          <a:spcPts val="1295"/>
                        </a:lnSpc>
                        <a:spcBef>
                          <a:spcPts val="885"/>
                        </a:spcBef>
                        <a:spcAft>
                          <a:spcPts val="0"/>
                        </a:spcAft>
                      </a:pPr>
                      <a:r>
                        <a:rPr lang="tr-TR" sz="1800" b="1" dirty="0" smtClean="0">
                          <a:solidFill>
                            <a:srgbClr val="00B0F0"/>
                          </a:solidFill>
                          <a:effectLst/>
                          <a:latin typeface="Times New Roman"/>
                          <a:ea typeface="Times New Roman"/>
                        </a:rPr>
                        <a:t>Sözel </a:t>
                      </a:r>
                      <a:r>
                        <a:rPr lang="tr-TR" sz="1800" b="1" dirty="0">
                          <a:solidFill>
                            <a:srgbClr val="00B0F0"/>
                          </a:solidFill>
                          <a:effectLst/>
                          <a:latin typeface="Times New Roman"/>
                          <a:ea typeface="Times New Roman"/>
                        </a:rPr>
                        <a:t>+ Eşit Ağırlık Puanı için</a:t>
                      </a:r>
                      <a:endParaRPr lang="tr-TR" sz="1800" dirty="0">
                        <a:solidFill>
                          <a:srgbClr val="00B0F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marR="387350" algn="r">
                        <a:lnSpc>
                          <a:spcPts val="1255"/>
                        </a:lnSpc>
                        <a:spcBef>
                          <a:spcPts val="925"/>
                        </a:spcBef>
                        <a:spcAft>
                          <a:spcPts val="0"/>
                        </a:spcAft>
                      </a:pPr>
                      <a:endParaRPr lang="tr-TR" sz="3200" b="1" dirty="0" smtClean="0">
                        <a:solidFill>
                          <a:srgbClr val="00B0F0"/>
                        </a:solidFill>
                        <a:effectLst/>
                        <a:latin typeface="Wingdings"/>
                        <a:ea typeface="Times New Roman"/>
                      </a:endParaRPr>
                    </a:p>
                    <a:p>
                      <a:pPr marR="387350" algn="r">
                        <a:lnSpc>
                          <a:spcPts val="1255"/>
                        </a:lnSpc>
                        <a:spcBef>
                          <a:spcPts val="925"/>
                        </a:spcBef>
                        <a:spcAft>
                          <a:spcPts val="0"/>
                        </a:spcAft>
                      </a:pPr>
                      <a:r>
                        <a:rPr lang="tr-TR" sz="3200" b="1" dirty="0" smtClean="0">
                          <a:solidFill>
                            <a:srgbClr val="00B0F0"/>
                          </a:solidFill>
                          <a:effectLst/>
                          <a:latin typeface="Wingdings"/>
                          <a:ea typeface="Times New Roman"/>
                        </a:rPr>
                        <a:t>ü</a:t>
                      </a:r>
                      <a:endParaRPr lang="tr-TR" sz="3200" b="1" dirty="0">
                        <a:solidFill>
                          <a:srgbClr val="00B0F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6550" algn="r">
                        <a:lnSpc>
                          <a:spcPts val="1255"/>
                        </a:lnSpc>
                        <a:spcBef>
                          <a:spcPts val="925"/>
                        </a:spcBef>
                        <a:spcAft>
                          <a:spcPts val="0"/>
                        </a:spcAft>
                      </a:pPr>
                      <a:endParaRPr lang="tr-TR" sz="3200" b="1" dirty="0" smtClean="0">
                        <a:solidFill>
                          <a:srgbClr val="00B0F0"/>
                        </a:solidFill>
                        <a:effectLst/>
                        <a:latin typeface="Wingdings"/>
                        <a:ea typeface="Times New Roman"/>
                      </a:endParaRPr>
                    </a:p>
                    <a:p>
                      <a:pPr marR="336550" algn="r">
                        <a:lnSpc>
                          <a:spcPts val="1255"/>
                        </a:lnSpc>
                        <a:spcBef>
                          <a:spcPts val="925"/>
                        </a:spcBef>
                        <a:spcAft>
                          <a:spcPts val="0"/>
                        </a:spcAft>
                      </a:pPr>
                      <a:r>
                        <a:rPr lang="tr-TR" sz="3200" b="1" dirty="0" smtClean="0">
                          <a:solidFill>
                            <a:srgbClr val="00B0F0"/>
                          </a:solidFill>
                          <a:effectLst/>
                          <a:latin typeface="Wingdings"/>
                          <a:ea typeface="Times New Roman"/>
                        </a:rPr>
                        <a:t>ü</a:t>
                      </a:r>
                      <a:endParaRPr lang="tr-TR" sz="3200" b="1" dirty="0">
                        <a:solidFill>
                          <a:srgbClr val="00B0F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ctr">
                        <a:lnSpc>
                          <a:spcPts val="1255"/>
                        </a:lnSpc>
                        <a:spcBef>
                          <a:spcPts val="925"/>
                        </a:spcBef>
                        <a:spcAft>
                          <a:spcPts val="0"/>
                        </a:spcAft>
                      </a:pPr>
                      <a:endParaRPr lang="tr-TR" sz="3200" b="1" dirty="0" smtClean="0">
                        <a:solidFill>
                          <a:srgbClr val="00B0F0"/>
                        </a:solidFill>
                        <a:effectLst/>
                        <a:latin typeface="Wingdings"/>
                        <a:ea typeface="Times New Roman"/>
                      </a:endParaRPr>
                    </a:p>
                    <a:p>
                      <a:pPr marL="125730" algn="ctr">
                        <a:lnSpc>
                          <a:spcPts val="1255"/>
                        </a:lnSpc>
                        <a:spcBef>
                          <a:spcPts val="925"/>
                        </a:spcBef>
                        <a:spcAft>
                          <a:spcPts val="0"/>
                        </a:spcAft>
                      </a:pPr>
                      <a:r>
                        <a:rPr lang="tr-TR" sz="3200" b="1" dirty="0" smtClean="0">
                          <a:solidFill>
                            <a:srgbClr val="00B0F0"/>
                          </a:solidFill>
                          <a:effectLst/>
                          <a:latin typeface="Wingdings"/>
                          <a:ea typeface="Times New Roman"/>
                        </a:rPr>
                        <a:t>ü</a:t>
                      </a:r>
                      <a:endParaRPr lang="tr-TR" sz="3200" b="1" dirty="0">
                        <a:solidFill>
                          <a:srgbClr val="00B0F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3200" b="1" dirty="0">
                          <a:solidFill>
                            <a:srgbClr val="00B0F0"/>
                          </a:solidFill>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3258">
                <a:tc>
                  <a:txBody>
                    <a:bodyPr/>
                    <a:lstStyle/>
                    <a:p>
                      <a:pPr marL="69850">
                        <a:lnSpc>
                          <a:spcPts val="1295"/>
                        </a:lnSpc>
                        <a:spcBef>
                          <a:spcPts val="820"/>
                        </a:spcBef>
                        <a:spcAft>
                          <a:spcPts val="0"/>
                        </a:spcAft>
                      </a:pPr>
                      <a:endParaRPr lang="tr-TR" sz="1800" b="1" dirty="0" smtClean="0">
                        <a:solidFill>
                          <a:srgbClr val="FFC000"/>
                        </a:solidFill>
                        <a:effectLst/>
                        <a:latin typeface="Times New Roman"/>
                        <a:ea typeface="Times New Roman"/>
                      </a:endParaRPr>
                    </a:p>
                    <a:p>
                      <a:pPr marL="69850">
                        <a:lnSpc>
                          <a:spcPts val="1295"/>
                        </a:lnSpc>
                        <a:spcBef>
                          <a:spcPts val="820"/>
                        </a:spcBef>
                        <a:spcAft>
                          <a:spcPts val="0"/>
                        </a:spcAft>
                      </a:pPr>
                      <a:r>
                        <a:rPr lang="tr-TR" sz="1800" b="1" dirty="0" smtClean="0">
                          <a:solidFill>
                            <a:srgbClr val="FFC000"/>
                          </a:solidFill>
                          <a:effectLst/>
                          <a:latin typeface="Times New Roman"/>
                          <a:ea typeface="Times New Roman"/>
                        </a:rPr>
                        <a:t>Sayısal </a:t>
                      </a:r>
                      <a:r>
                        <a:rPr lang="tr-TR" sz="1800" b="1" dirty="0">
                          <a:solidFill>
                            <a:srgbClr val="FFC000"/>
                          </a:solidFill>
                          <a:effectLst/>
                          <a:latin typeface="Times New Roman"/>
                          <a:ea typeface="Times New Roman"/>
                        </a:rPr>
                        <a:t>+ Eşit Ağırlık Puanı için</a:t>
                      </a:r>
                      <a:endParaRPr lang="tr-TR" sz="1800" dirty="0">
                        <a:solidFill>
                          <a:srgbClr val="FFC00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marR="387350" algn="r">
                        <a:lnSpc>
                          <a:spcPts val="1255"/>
                        </a:lnSpc>
                        <a:spcBef>
                          <a:spcPts val="865"/>
                        </a:spcBef>
                        <a:spcAft>
                          <a:spcPts val="0"/>
                        </a:spcAft>
                      </a:pPr>
                      <a:endParaRPr lang="tr-TR" sz="3200" b="1" dirty="0" smtClean="0">
                        <a:solidFill>
                          <a:srgbClr val="FFC000"/>
                        </a:solidFill>
                        <a:effectLst/>
                        <a:latin typeface="Wingdings"/>
                        <a:ea typeface="Times New Roman"/>
                      </a:endParaRPr>
                    </a:p>
                    <a:p>
                      <a:pPr marR="387350" algn="r">
                        <a:lnSpc>
                          <a:spcPts val="1255"/>
                        </a:lnSpc>
                        <a:spcBef>
                          <a:spcPts val="865"/>
                        </a:spcBef>
                        <a:spcAft>
                          <a:spcPts val="0"/>
                        </a:spcAft>
                      </a:pPr>
                      <a:r>
                        <a:rPr lang="tr-TR" sz="3200" b="1" dirty="0" smtClean="0">
                          <a:solidFill>
                            <a:srgbClr val="FFC000"/>
                          </a:solidFill>
                          <a:effectLst/>
                          <a:latin typeface="Wingdings"/>
                          <a:ea typeface="Times New Roman"/>
                        </a:rPr>
                        <a:t>ü</a:t>
                      </a:r>
                      <a:endParaRPr lang="tr-TR" sz="3200" b="1" dirty="0">
                        <a:solidFill>
                          <a:srgbClr val="FFC00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3200" b="1" dirty="0">
                          <a:solidFill>
                            <a:srgbClr val="FFC000"/>
                          </a:solidFill>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ctr">
                        <a:lnSpc>
                          <a:spcPts val="1255"/>
                        </a:lnSpc>
                        <a:spcBef>
                          <a:spcPts val="865"/>
                        </a:spcBef>
                        <a:spcAft>
                          <a:spcPts val="0"/>
                        </a:spcAft>
                      </a:pPr>
                      <a:endParaRPr lang="tr-TR" sz="3200" b="1" dirty="0" smtClean="0">
                        <a:solidFill>
                          <a:srgbClr val="FFC000"/>
                        </a:solidFill>
                        <a:effectLst/>
                        <a:latin typeface="Wingdings"/>
                        <a:ea typeface="Times New Roman"/>
                      </a:endParaRPr>
                    </a:p>
                    <a:p>
                      <a:pPr marL="125730" algn="ctr">
                        <a:lnSpc>
                          <a:spcPts val="1255"/>
                        </a:lnSpc>
                        <a:spcBef>
                          <a:spcPts val="865"/>
                        </a:spcBef>
                        <a:spcAft>
                          <a:spcPts val="0"/>
                        </a:spcAft>
                      </a:pPr>
                      <a:r>
                        <a:rPr lang="tr-TR" sz="3200" b="1" dirty="0" smtClean="0">
                          <a:solidFill>
                            <a:srgbClr val="FFC000"/>
                          </a:solidFill>
                          <a:effectLst/>
                          <a:latin typeface="Wingdings"/>
                          <a:ea typeface="Times New Roman"/>
                        </a:rPr>
                        <a:t>ü</a:t>
                      </a:r>
                      <a:endParaRPr lang="tr-TR" sz="3200" b="1" dirty="0">
                        <a:solidFill>
                          <a:srgbClr val="FFC00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0675" algn="r">
                        <a:lnSpc>
                          <a:spcPts val="1255"/>
                        </a:lnSpc>
                        <a:spcBef>
                          <a:spcPts val="865"/>
                        </a:spcBef>
                        <a:spcAft>
                          <a:spcPts val="0"/>
                        </a:spcAft>
                      </a:pPr>
                      <a:endParaRPr lang="tr-TR" sz="3200" b="1" dirty="0" smtClean="0">
                        <a:solidFill>
                          <a:srgbClr val="FFC000"/>
                        </a:solidFill>
                        <a:effectLst/>
                        <a:latin typeface="Wingdings"/>
                        <a:ea typeface="Times New Roman"/>
                      </a:endParaRPr>
                    </a:p>
                    <a:p>
                      <a:pPr marR="320675" algn="r">
                        <a:lnSpc>
                          <a:spcPts val="1255"/>
                        </a:lnSpc>
                        <a:spcBef>
                          <a:spcPts val="865"/>
                        </a:spcBef>
                        <a:spcAft>
                          <a:spcPts val="0"/>
                        </a:spcAft>
                      </a:pPr>
                      <a:r>
                        <a:rPr lang="tr-TR" sz="3200" b="1" dirty="0" smtClean="0">
                          <a:solidFill>
                            <a:srgbClr val="FFC000"/>
                          </a:solidFill>
                          <a:effectLst/>
                          <a:latin typeface="Wingdings"/>
                          <a:ea typeface="Times New Roman"/>
                        </a:rPr>
                        <a:t>ü</a:t>
                      </a:r>
                      <a:endParaRPr lang="tr-TR" sz="3200" b="1" dirty="0">
                        <a:solidFill>
                          <a:srgbClr val="FFC00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42077">
                <a:tc>
                  <a:txBody>
                    <a:bodyPr/>
                    <a:lstStyle/>
                    <a:p>
                      <a:pPr marL="69850" marR="304800">
                        <a:lnSpc>
                          <a:spcPts val="1350"/>
                        </a:lnSpc>
                        <a:spcBef>
                          <a:spcPts val="295"/>
                        </a:spcBef>
                        <a:spcAft>
                          <a:spcPts val="0"/>
                        </a:spcAft>
                      </a:pPr>
                      <a:endParaRPr lang="tr-TR" sz="1800" b="1" dirty="0" smtClean="0">
                        <a:effectLst/>
                        <a:latin typeface="Times New Roman"/>
                        <a:ea typeface="Times New Roman"/>
                      </a:endParaRPr>
                    </a:p>
                    <a:p>
                      <a:pPr marL="69850" marR="304800">
                        <a:lnSpc>
                          <a:spcPts val="1350"/>
                        </a:lnSpc>
                        <a:spcBef>
                          <a:spcPts val="295"/>
                        </a:spcBef>
                        <a:spcAft>
                          <a:spcPts val="0"/>
                        </a:spcAft>
                      </a:pPr>
                      <a:r>
                        <a:rPr lang="tr-TR" sz="1800" b="1" dirty="0" smtClean="0">
                          <a:effectLst/>
                          <a:latin typeface="Times New Roman"/>
                          <a:ea typeface="Times New Roman"/>
                        </a:rPr>
                        <a:t>Sözel </a:t>
                      </a:r>
                      <a:r>
                        <a:rPr lang="tr-TR" sz="1800" b="1" dirty="0">
                          <a:effectLst/>
                          <a:latin typeface="Times New Roman"/>
                          <a:ea typeface="Times New Roman"/>
                        </a:rPr>
                        <a:t>+ Sayısal + Eşit Ağırlık Puanı için</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a:spcAft>
                          <a:spcPts val="0"/>
                        </a:spcAft>
                      </a:pPr>
                      <a:r>
                        <a:rPr lang="tr-TR" sz="3200" b="1">
                          <a:effectLst/>
                          <a:latin typeface="Times New Roman"/>
                          <a:ea typeface="Times New Roman"/>
                        </a:rPr>
                        <a:t> </a:t>
                      </a:r>
                    </a:p>
                    <a:p>
                      <a:pPr marR="387350" algn="r">
                        <a:lnSpc>
                          <a:spcPts val="1300"/>
                        </a:lnSpc>
                        <a:spcAft>
                          <a:spcPts val="0"/>
                        </a:spcAft>
                      </a:pPr>
                      <a:r>
                        <a:rPr lang="tr-TR" sz="3200" b="1">
                          <a:effectLst/>
                          <a:latin typeface="Wingdings"/>
                          <a:ea typeface="Times New Roman"/>
                        </a:rPr>
                        <a:t>ü</a:t>
                      </a:r>
                      <a:endParaRPr lang="tr-TR" sz="3200" b="1">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3200" b="1">
                          <a:effectLst/>
                          <a:latin typeface="Times New Roman"/>
                          <a:ea typeface="Times New Roman"/>
                        </a:rPr>
                        <a:t> </a:t>
                      </a:r>
                    </a:p>
                    <a:p>
                      <a:pPr marR="336550" algn="r">
                        <a:lnSpc>
                          <a:spcPts val="1300"/>
                        </a:lnSpc>
                        <a:spcAft>
                          <a:spcPts val="0"/>
                        </a:spcAft>
                      </a:pPr>
                      <a:r>
                        <a:rPr lang="tr-TR" sz="3200" b="1">
                          <a:effectLst/>
                          <a:latin typeface="Wingdings"/>
                          <a:ea typeface="Times New Roman"/>
                        </a:rPr>
                        <a:t>ü</a:t>
                      </a:r>
                      <a:endParaRPr lang="tr-TR" sz="3200" b="1">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3200" b="1" dirty="0">
                          <a:effectLst/>
                          <a:latin typeface="Times New Roman"/>
                          <a:ea typeface="Times New Roman"/>
                        </a:rPr>
                        <a:t> </a:t>
                      </a:r>
                    </a:p>
                    <a:p>
                      <a:pPr marL="125730" algn="ctr">
                        <a:lnSpc>
                          <a:spcPts val="1300"/>
                        </a:lnSpc>
                        <a:spcAft>
                          <a:spcPts val="0"/>
                        </a:spcAft>
                      </a:pPr>
                      <a:r>
                        <a:rPr lang="tr-TR" sz="3200" b="1" dirty="0">
                          <a:effectLst/>
                          <a:latin typeface="Wingdings"/>
                          <a:ea typeface="Times New Roman"/>
                        </a:rPr>
                        <a:t>ü</a:t>
                      </a:r>
                      <a:endParaRPr lang="tr-TR" sz="32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3200" b="1" dirty="0">
                          <a:effectLst/>
                          <a:latin typeface="Times New Roman"/>
                          <a:ea typeface="Times New Roman"/>
                        </a:rPr>
                        <a:t> </a:t>
                      </a:r>
                    </a:p>
                    <a:p>
                      <a:pPr marR="320675" algn="r">
                        <a:lnSpc>
                          <a:spcPts val="1300"/>
                        </a:lnSpc>
                        <a:spcAft>
                          <a:spcPts val="0"/>
                        </a:spcAft>
                      </a:pPr>
                      <a:r>
                        <a:rPr lang="tr-TR" sz="3200" b="1" dirty="0">
                          <a:effectLst/>
                          <a:latin typeface="Wingdings"/>
                          <a:ea typeface="Times New Roman"/>
                        </a:rPr>
                        <a:t>ü</a:t>
                      </a:r>
                      <a:endParaRPr lang="tr-TR" sz="32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5475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7503" y="47648"/>
            <a:ext cx="8856986" cy="4539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25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1" i="0" u="none" strike="noStrike" cap="none" normalizeH="0" baseline="0" dirty="0" smtClean="0">
              <a:ln>
                <a:noFill/>
              </a:ln>
              <a:solidFill>
                <a:srgbClr val="FF66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400" b="1" dirty="0">
              <a:solidFill>
                <a:srgbClr val="FF66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FF6600"/>
                </a:solidFill>
                <a:effectLst/>
                <a:latin typeface="inherit"/>
              </a:rPr>
              <a:t>SÖZEL PUAN TÜRÜ TYT VE AYT TESTLERİ AĞIRLIKLARI NEDİR?</a:t>
            </a:r>
            <a:endParaRPr kumimoji="0" lang="tr-TR" altLang="tr-TR" sz="1500" b="1" i="0" u="none" strike="noStrike" cap="none" normalizeH="0" baseline="0" dirty="0" smtClean="0">
              <a:ln>
                <a:noFill/>
              </a:ln>
              <a:solidFill>
                <a:srgbClr val="19232D"/>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rgbClr val="606569"/>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400" dirty="0">
              <a:solidFill>
                <a:srgbClr val="606569"/>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606569"/>
                </a:solidFill>
                <a:effectLst/>
                <a:latin typeface="inherit"/>
              </a:rPr>
              <a:t>Sözel puan türü ile yerleşilebilen lisans programlarının birinci oturumda (TYT) ve ikinci oturumda (AYT) yer alan testlerin ağırlıkları ve katkısı ne olacaktır?</a:t>
            </a:r>
            <a:endParaRPr kumimoji="0" lang="tr-TR" altLang="tr-TR" sz="7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500" b="0" i="0" u="none" strike="noStrike" cap="none" normalizeH="0" baseline="0" dirty="0" smtClean="0">
                <a:ln>
                  <a:noFill/>
                </a:ln>
                <a:solidFill>
                  <a:srgbClr val="606569"/>
                </a:solidFill>
                <a:effectLst/>
                <a:latin typeface="inherit"/>
              </a:rPr>
              <a:t> </a:t>
            </a:r>
            <a:r>
              <a:rPr kumimoji="0" lang="tr-TR" altLang="tr-TR" sz="1400" b="0" i="0" u="none" strike="noStrike" cap="none" normalizeH="0" baseline="0" dirty="0" smtClean="0">
                <a:ln>
                  <a:noFill/>
                </a:ln>
                <a:solidFill>
                  <a:srgbClr val="606569"/>
                </a:solidFill>
                <a:effectLst/>
                <a:latin typeface="inherit"/>
              </a:rPr>
              <a:t>                                                                                                                                      </a:t>
            </a:r>
          </a:p>
        </p:txBody>
      </p:sp>
      <p:pic>
        <p:nvPicPr>
          <p:cNvPr id="2050" name="Picture 2" descr="Sözel test ağırlık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2" y="1844824"/>
            <a:ext cx="8856985" cy="468052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483768" y="3537188"/>
            <a:ext cx="576064" cy="3238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b="1" dirty="0" smtClean="0">
                <a:ln w="0"/>
                <a:solidFill>
                  <a:schemeClr val="tx1"/>
                </a:solidFill>
                <a:effectLst>
                  <a:outerShdw blurRad="38100" dist="19050" dir="2700000" algn="tl" rotWithShape="0">
                    <a:schemeClr val="dk1">
                      <a:alpha val="40000"/>
                    </a:schemeClr>
                  </a:outerShdw>
                </a:effectLst>
              </a:rPr>
              <a:t>%40</a:t>
            </a:r>
            <a:endParaRPr lang="tr-TR" sz="1600" b="1" dirty="0">
              <a:ln w="0"/>
              <a:solidFill>
                <a:schemeClr val="tx1"/>
              </a:solidFill>
              <a:effectLst>
                <a:outerShdw blurRad="38100" dist="19050" dir="2700000" algn="tl" rotWithShape="0">
                  <a:schemeClr val="dk1">
                    <a:alpha val="40000"/>
                  </a:schemeClr>
                </a:outerShdw>
              </a:effectLst>
            </a:endParaRPr>
          </a:p>
        </p:txBody>
      </p:sp>
      <p:sp>
        <p:nvSpPr>
          <p:cNvPr id="9" name="Dikdörtgen 8"/>
          <p:cNvSpPr/>
          <p:nvPr/>
        </p:nvSpPr>
        <p:spPr>
          <a:xfrm>
            <a:off x="6804248" y="3537188"/>
            <a:ext cx="576064" cy="323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n w="0"/>
                <a:solidFill>
                  <a:schemeClr val="tx1"/>
                </a:solidFill>
                <a:effectLst>
                  <a:outerShdw blurRad="38100" dist="19050" dir="2700000" algn="tl" rotWithShape="0">
                    <a:schemeClr val="dk1">
                      <a:alpha val="40000"/>
                    </a:schemeClr>
                  </a:outerShdw>
                </a:effectLst>
              </a:rPr>
              <a:t>%60</a:t>
            </a:r>
            <a:endParaRPr lang="tr-TR" sz="16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1576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0299" y="1723407"/>
            <a:ext cx="8546157" cy="42007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25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FF6600"/>
                </a:solidFill>
                <a:effectLst/>
                <a:latin typeface="inherit"/>
              </a:rPr>
              <a:t>SAYISALDA TESTLERİN AĞIRLIKLARI NE OLDU?</a:t>
            </a:r>
            <a:endParaRPr kumimoji="0" lang="tr-TR" altLang="tr-TR" sz="1500" b="1" i="0" u="none" strike="noStrike" cap="none" normalizeH="0" baseline="0" dirty="0" smtClean="0">
              <a:ln>
                <a:noFill/>
              </a:ln>
              <a:solidFill>
                <a:srgbClr val="19232D"/>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rgbClr val="606569"/>
                </a:solidFill>
                <a:effectLst/>
                <a:latin typeface="inherit"/>
              </a:rPr>
              <a:t> </a:t>
            </a:r>
            <a:r>
              <a:rPr kumimoji="0" lang="tr-TR" altLang="tr-TR" sz="1400" b="1" i="0" u="none" strike="noStrike" cap="none" normalizeH="0" baseline="0" dirty="0" smtClean="0">
                <a:ln>
                  <a:noFill/>
                </a:ln>
                <a:solidFill>
                  <a:srgbClr val="606569"/>
                </a:solidFill>
                <a:effectLst/>
                <a:latin typeface="inherit"/>
              </a:rPr>
              <a:t>Sayısal puan türü ile yerleşilebilen lisans programlarının, (</a:t>
            </a:r>
            <a:r>
              <a:rPr kumimoji="0" lang="tr-TR" altLang="tr-TR" sz="1400" b="1" i="0" u="none" strike="noStrike" cap="none" normalizeH="0" baseline="0" dirty="0" err="1" smtClean="0">
                <a:ln>
                  <a:noFill/>
                </a:ln>
                <a:solidFill>
                  <a:srgbClr val="606569"/>
                </a:solidFill>
                <a:effectLst/>
                <a:latin typeface="inherit"/>
              </a:rPr>
              <a:t>TYT’de</a:t>
            </a:r>
            <a:r>
              <a:rPr kumimoji="0" lang="tr-TR" altLang="tr-TR" sz="1400" b="1" i="0" u="none" strike="noStrike" cap="none" normalizeH="0" baseline="0" dirty="0" smtClean="0">
                <a:ln>
                  <a:noFill/>
                </a:ln>
                <a:solidFill>
                  <a:srgbClr val="606569"/>
                </a:solidFill>
                <a:effectLst/>
                <a:latin typeface="inherit"/>
              </a:rPr>
              <a:t>) ve (</a:t>
            </a:r>
            <a:r>
              <a:rPr kumimoji="0" lang="tr-TR" altLang="tr-TR" sz="1400" b="1" i="0" u="none" strike="noStrike" cap="none" normalizeH="0" baseline="0" dirty="0" err="1" smtClean="0">
                <a:ln>
                  <a:noFill/>
                </a:ln>
                <a:solidFill>
                  <a:srgbClr val="606569"/>
                </a:solidFill>
                <a:effectLst/>
                <a:latin typeface="inherit"/>
              </a:rPr>
              <a:t>AYT’de</a:t>
            </a:r>
            <a:r>
              <a:rPr kumimoji="0" lang="tr-TR" altLang="tr-TR" sz="1400" b="1" i="0" u="none" strike="noStrike" cap="none" normalizeH="0" baseline="0" dirty="0" smtClean="0">
                <a:ln>
                  <a:noFill/>
                </a:ln>
                <a:solidFill>
                  <a:srgbClr val="606569"/>
                </a:solidFill>
                <a:effectLst/>
                <a:latin typeface="inherit"/>
              </a:rPr>
              <a:t>) testlerin ağırlıkları ve katkısı ne olacaktır.</a:t>
            </a:r>
            <a:endParaRPr kumimoji="0" lang="tr-TR" altLang="tr-TR" sz="7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rgbClr val="606569"/>
                </a:solidFill>
                <a:effectLst/>
                <a:latin typeface="inherit"/>
              </a:rPr>
              <a:t>  </a:t>
            </a:r>
            <a:r>
              <a:rPr kumimoji="0" lang="tr-TR" altLang="tr-TR" sz="21900" b="0" i="0" u="none" strike="noStrike" cap="none" normalizeH="0" baseline="0" dirty="0" smtClean="0">
                <a:ln>
                  <a:noFill/>
                </a:ln>
                <a:solidFill>
                  <a:srgbClr val="606569"/>
                </a:solidFill>
                <a:effectLst/>
                <a:latin typeface="inherit"/>
              </a:rPr>
              <a:t> </a:t>
            </a:r>
            <a:r>
              <a:rPr kumimoji="0" lang="tr-TR" altLang="tr-TR" sz="1400" b="0" i="0" u="none" strike="noStrike" cap="none" normalizeH="0" baseline="0" dirty="0" smtClean="0">
                <a:ln>
                  <a:noFill/>
                </a:ln>
                <a:solidFill>
                  <a:srgbClr val="606569"/>
                </a:solidFill>
                <a:effectLst/>
                <a:latin typeface="inherit"/>
              </a:rPr>
              <a:t>                                                                                                                                      </a:t>
            </a:r>
          </a:p>
        </p:txBody>
      </p:sp>
      <p:pic>
        <p:nvPicPr>
          <p:cNvPr id="3074" name="Picture 2" descr="Sayısal test ağırlık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64904"/>
            <a:ext cx="8346030"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7020272" y="3823792"/>
            <a:ext cx="576064" cy="323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n w="0"/>
                <a:solidFill>
                  <a:schemeClr val="tx1"/>
                </a:solidFill>
                <a:effectLst>
                  <a:outerShdw blurRad="38100" dist="19050" dir="2700000" algn="tl" rotWithShape="0">
                    <a:schemeClr val="dk1">
                      <a:alpha val="40000"/>
                    </a:schemeClr>
                  </a:outerShdw>
                </a:effectLst>
              </a:rPr>
              <a:t>%60</a:t>
            </a:r>
            <a:endParaRPr lang="tr-TR" sz="1600" b="1" dirty="0">
              <a:ln w="0"/>
              <a:solidFill>
                <a:schemeClr val="tx1"/>
              </a:solidFill>
              <a:effectLst>
                <a:outerShdw blurRad="38100" dist="19050" dir="2700000" algn="tl" rotWithShape="0">
                  <a:schemeClr val="dk1">
                    <a:alpha val="40000"/>
                  </a:schemeClr>
                </a:outerShdw>
              </a:effectLst>
            </a:endParaRPr>
          </a:p>
        </p:txBody>
      </p:sp>
      <p:sp>
        <p:nvSpPr>
          <p:cNvPr id="7" name="Dikdörtgen 6"/>
          <p:cNvSpPr/>
          <p:nvPr/>
        </p:nvSpPr>
        <p:spPr>
          <a:xfrm>
            <a:off x="2843808" y="3823792"/>
            <a:ext cx="576064" cy="3238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b="1" dirty="0" smtClean="0">
                <a:ln w="0"/>
                <a:solidFill>
                  <a:schemeClr val="tx1"/>
                </a:solidFill>
                <a:effectLst>
                  <a:outerShdw blurRad="38100" dist="19050" dir="2700000" algn="tl" rotWithShape="0">
                    <a:schemeClr val="dk1">
                      <a:alpha val="40000"/>
                    </a:schemeClr>
                  </a:outerShdw>
                </a:effectLst>
              </a:rPr>
              <a:t>%40</a:t>
            </a:r>
            <a:endParaRPr lang="tr-TR" sz="16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593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23528" y="886418"/>
            <a:ext cx="7776864" cy="14000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25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1" i="0" u="none" strike="noStrike" cap="none" normalizeH="0" baseline="0" dirty="0" smtClean="0">
              <a:ln>
                <a:noFill/>
              </a:ln>
              <a:solidFill>
                <a:srgbClr val="FF66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400" b="1" dirty="0">
              <a:solidFill>
                <a:srgbClr val="FF66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FF6600"/>
                </a:solidFill>
                <a:effectLst/>
                <a:latin typeface="inherit"/>
              </a:rPr>
              <a:t>EŞİT AĞIRLIKTA TYT VE AYT TEST AĞIRLIKLARI NEDİR?</a:t>
            </a:r>
            <a:endParaRPr kumimoji="0" lang="tr-TR" altLang="tr-TR" sz="1500" b="1" i="0" u="none" strike="noStrike" cap="none" normalizeH="0" baseline="0" dirty="0" smtClean="0">
              <a:ln>
                <a:noFill/>
              </a:ln>
              <a:solidFill>
                <a:srgbClr val="19232D"/>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rgbClr val="606569"/>
                </a:solidFill>
                <a:effectLst/>
                <a:latin typeface="inherit"/>
              </a:rPr>
              <a:t>Eşit Ağırlık puan türü ile yerleşilebilen lisans programlarının, </a:t>
            </a:r>
            <a:r>
              <a:rPr kumimoji="0" lang="tr-TR" altLang="tr-TR" sz="1400" b="0" i="0" u="none" strike="noStrike" cap="none" normalizeH="0" baseline="0" dirty="0" err="1" smtClean="0">
                <a:ln>
                  <a:noFill/>
                </a:ln>
                <a:solidFill>
                  <a:srgbClr val="606569"/>
                </a:solidFill>
                <a:effectLst/>
                <a:latin typeface="inherit"/>
              </a:rPr>
              <a:t>TYT’de</a:t>
            </a:r>
            <a:r>
              <a:rPr kumimoji="0" lang="tr-TR" altLang="tr-TR" sz="1400" b="0" i="0" u="none" strike="noStrike" cap="none" normalizeH="0" baseline="0" dirty="0" smtClean="0">
                <a:ln>
                  <a:noFill/>
                </a:ln>
                <a:solidFill>
                  <a:srgbClr val="606569"/>
                </a:solidFill>
                <a:effectLst/>
                <a:latin typeface="inherit"/>
              </a:rPr>
              <a:t> ve </a:t>
            </a:r>
            <a:r>
              <a:rPr kumimoji="0" lang="tr-TR" altLang="tr-TR" sz="1400" b="0" i="0" u="none" strike="noStrike" cap="none" normalizeH="0" baseline="0" dirty="0" err="1" smtClean="0">
                <a:ln>
                  <a:noFill/>
                </a:ln>
                <a:solidFill>
                  <a:srgbClr val="606569"/>
                </a:solidFill>
                <a:effectLst/>
                <a:latin typeface="inherit"/>
              </a:rPr>
              <a:t>AYT’de</a:t>
            </a:r>
            <a:r>
              <a:rPr kumimoji="0" lang="tr-TR" altLang="tr-TR" sz="1400" b="0" i="0" u="none" strike="noStrike" cap="none" normalizeH="0" baseline="0" dirty="0" smtClean="0">
                <a:ln>
                  <a:noFill/>
                </a:ln>
                <a:solidFill>
                  <a:srgbClr val="606569"/>
                </a:solidFill>
                <a:effectLst/>
                <a:latin typeface="inherit"/>
              </a:rPr>
              <a:t> testlerin ağırlıkları ve katkısı ne olacaktır?</a:t>
            </a:r>
            <a:endParaRPr kumimoji="0" lang="tr-TR" altLang="tr-TR"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smtClean="0">
                <a:ln>
                  <a:noFill/>
                </a:ln>
                <a:solidFill>
                  <a:srgbClr val="606569"/>
                </a:solidFill>
                <a:effectLst/>
                <a:latin typeface="Open Sans"/>
              </a:rPr>
              <a:t> </a:t>
            </a:r>
            <a:endParaRPr kumimoji="0" lang="tr-TR" altLang="tr-TR" sz="1400" b="0" i="0" u="none" strike="noStrike" cap="none" normalizeH="0" baseline="0" dirty="0" smtClean="0">
              <a:ln>
                <a:noFill/>
              </a:ln>
              <a:solidFill>
                <a:srgbClr val="606569"/>
              </a:solidFill>
              <a:effectLst/>
              <a:latin typeface="inherit"/>
            </a:endParaRPr>
          </a:p>
        </p:txBody>
      </p:sp>
      <p:pic>
        <p:nvPicPr>
          <p:cNvPr id="4100" name="Picture 4" descr="Eşit ağırlık test ağırlık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8280920" cy="4464496"/>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7020272" y="3573016"/>
            <a:ext cx="576064" cy="323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n w="0"/>
                <a:solidFill>
                  <a:schemeClr val="tx1"/>
                </a:solidFill>
                <a:effectLst>
                  <a:outerShdw blurRad="38100" dist="19050" dir="2700000" algn="tl" rotWithShape="0">
                    <a:schemeClr val="dk1">
                      <a:alpha val="40000"/>
                    </a:schemeClr>
                  </a:outerShdw>
                </a:effectLst>
              </a:rPr>
              <a:t>%60</a:t>
            </a:r>
            <a:endParaRPr lang="tr-TR" sz="1600" b="1" dirty="0">
              <a:ln w="0"/>
              <a:solidFill>
                <a:schemeClr val="tx1"/>
              </a:solidFill>
              <a:effectLst>
                <a:outerShdw blurRad="38100" dist="19050" dir="2700000" algn="tl" rotWithShape="0">
                  <a:schemeClr val="dk1">
                    <a:alpha val="40000"/>
                  </a:schemeClr>
                </a:outerShdw>
              </a:effectLst>
            </a:endParaRPr>
          </a:p>
        </p:txBody>
      </p:sp>
      <p:sp>
        <p:nvSpPr>
          <p:cNvPr id="9" name="Dikdörtgen 8"/>
          <p:cNvSpPr/>
          <p:nvPr/>
        </p:nvSpPr>
        <p:spPr>
          <a:xfrm>
            <a:off x="2915816" y="3573016"/>
            <a:ext cx="576064" cy="3238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b="1" dirty="0" smtClean="0">
                <a:ln w="0"/>
                <a:solidFill>
                  <a:schemeClr val="tx1"/>
                </a:solidFill>
                <a:effectLst>
                  <a:outerShdw blurRad="38100" dist="19050" dir="2700000" algn="tl" rotWithShape="0">
                    <a:schemeClr val="dk1">
                      <a:alpha val="40000"/>
                    </a:schemeClr>
                  </a:outerShdw>
                </a:effectLst>
              </a:rPr>
              <a:t>%40</a:t>
            </a:r>
            <a:endParaRPr lang="tr-TR" sz="16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28966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7505" y="952251"/>
            <a:ext cx="8352928" cy="42315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25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300" b="1" i="0" u="none" strike="noStrike" cap="none" normalizeH="0" baseline="0" dirty="0" smtClean="0">
                <a:ln>
                  <a:noFill/>
                </a:ln>
                <a:solidFill>
                  <a:srgbClr val="FF6600"/>
                </a:solidFill>
                <a:effectLst/>
                <a:latin typeface="inherit"/>
              </a:rPr>
              <a:t>DİL PUANI İLE ALAN BÖLÜMLERDE TESTLERİN AĞIRLIKLARI NE OLACAK?</a:t>
            </a:r>
            <a:endParaRPr kumimoji="0" lang="tr-TR" altLang="tr-TR" sz="1300" b="1" i="0" u="none" strike="noStrike" cap="none" normalizeH="0" baseline="0" dirty="0" smtClean="0">
              <a:ln>
                <a:noFill/>
              </a:ln>
              <a:solidFill>
                <a:srgbClr val="19232D"/>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smtClean="0">
                <a:ln>
                  <a:noFill/>
                </a:ln>
                <a:solidFill>
                  <a:srgbClr val="606569"/>
                </a:solidFill>
                <a:effectLst/>
                <a:latin typeface="Open Sans"/>
              </a:rPr>
              <a:t> </a:t>
            </a:r>
            <a:endParaRPr kumimoji="0" lang="tr-TR" altLang="tr-TR"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rgbClr val="606569"/>
                </a:solidFill>
                <a:effectLst/>
                <a:latin typeface="inherit"/>
              </a:rPr>
              <a:t> Dil puanı ile yerleşilebilen lisans programlarının, </a:t>
            </a:r>
            <a:r>
              <a:rPr kumimoji="0" lang="tr-TR" altLang="tr-TR" sz="1400" b="0" i="0" u="none" strike="noStrike" cap="none" normalizeH="0" baseline="0" dirty="0" err="1" smtClean="0">
                <a:ln>
                  <a:noFill/>
                </a:ln>
                <a:solidFill>
                  <a:srgbClr val="606569"/>
                </a:solidFill>
                <a:effectLst/>
                <a:latin typeface="inherit"/>
              </a:rPr>
              <a:t>TYT’de</a:t>
            </a:r>
            <a:r>
              <a:rPr kumimoji="0" lang="tr-TR" altLang="tr-TR" sz="1400" b="0" i="0" u="none" strike="noStrike" cap="none" normalizeH="0" baseline="0" dirty="0" smtClean="0">
                <a:ln>
                  <a:noFill/>
                </a:ln>
                <a:solidFill>
                  <a:srgbClr val="606569"/>
                </a:solidFill>
                <a:effectLst/>
                <a:latin typeface="inherit"/>
              </a:rPr>
              <a:t> ve </a:t>
            </a:r>
            <a:r>
              <a:rPr kumimoji="0" lang="tr-TR" altLang="tr-TR" sz="1400" b="0" i="0" u="none" strike="noStrike" cap="none" normalizeH="0" baseline="0" dirty="0" err="1" smtClean="0">
                <a:ln>
                  <a:noFill/>
                </a:ln>
                <a:solidFill>
                  <a:srgbClr val="606569"/>
                </a:solidFill>
                <a:effectLst/>
                <a:latin typeface="inherit"/>
              </a:rPr>
              <a:t>AYT’de</a:t>
            </a:r>
            <a:r>
              <a:rPr kumimoji="0" lang="tr-TR" altLang="tr-TR" sz="1400" b="0" i="0" u="none" strike="noStrike" cap="none" normalizeH="0" baseline="0" dirty="0" smtClean="0">
                <a:ln>
                  <a:noFill/>
                </a:ln>
                <a:solidFill>
                  <a:srgbClr val="606569"/>
                </a:solidFill>
                <a:effectLst/>
                <a:latin typeface="inherit"/>
              </a:rPr>
              <a:t> testlerin ağırlıkları ve katkısı ne olacaktır? Yabancı</a:t>
            </a:r>
            <a:r>
              <a:rPr kumimoji="0" lang="tr-TR" altLang="tr-TR" sz="1400" b="0" i="0" u="none" strike="noStrike" cap="none" normalizeH="0" dirty="0" smtClean="0">
                <a:ln>
                  <a:noFill/>
                </a:ln>
                <a:solidFill>
                  <a:srgbClr val="606569"/>
                </a:solidFill>
                <a:effectLst/>
                <a:latin typeface="inherit"/>
              </a:rPr>
              <a:t> dil sınavında </a:t>
            </a:r>
            <a:r>
              <a:rPr kumimoji="0" lang="tr-TR" altLang="tr-TR" sz="1600" b="1" i="0" u="none" strike="noStrike" cap="none" normalizeH="0" dirty="0" err="1" smtClean="0">
                <a:ln>
                  <a:noFill/>
                </a:ln>
                <a:effectLst/>
                <a:latin typeface="inherit"/>
              </a:rPr>
              <a:t>İngilizce,Almanca</a:t>
            </a:r>
            <a:r>
              <a:rPr lang="tr-TR" altLang="tr-TR" sz="1600" b="1" dirty="0" err="1" smtClean="0">
                <a:latin typeface="inherit"/>
              </a:rPr>
              <a:t>,Fransızca,Rusça</a:t>
            </a:r>
            <a:r>
              <a:rPr lang="tr-TR" altLang="tr-TR" sz="1600" b="1" dirty="0" smtClean="0">
                <a:latin typeface="inherit"/>
              </a:rPr>
              <a:t> ve Arapça</a:t>
            </a:r>
            <a:r>
              <a:rPr lang="tr-TR" altLang="tr-TR" sz="1400" dirty="0" smtClean="0">
                <a:solidFill>
                  <a:srgbClr val="606569"/>
                </a:solidFill>
                <a:latin typeface="inherit"/>
              </a:rPr>
              <a:t> bulunmaktadır.</a:t>
            </a:r>
            <a:endParaRPr kumimoji="0" lang="tr-TR" altLang="tr-TR"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rgbClr val="606569"/>
                </a:solidFill>
                <a:effectLst/>
                <a:latin typeface="inherit"/>
              </a:rPr>
              <a:t>.</a:t>
            </a:r>
            <a:endParaRPr kumimoji="0" lang="tr-TR" altLang="tr-TR"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rgbClr val="606569"/>
                </a:solidFill>
                <a:effectLst/>
                <a:latin typeface="inherit"/>
              </a:rPr>
              <a:t>  </a:t>
            </a:r>
            <a:r>
              <a:rPr kumimoji="0" lang="tr-TR" altLang="tr-TR" sz="19000" b="0" i="0" u="none" strike="noStrike" cap="none" normalizeH="0" baseline="0" dirty="0" smtClean="0">
                <a:ln>
                  <a:noFill/>
                </a:ln>
                <a:solidFill>
                  <a:srgbClr val="606569"/>
                </a:solidFill>
                <a:effectLst/>
                <a:latin typeface="inherit"/>
              </a:rPr>
              <a:t> </a:t>
            </a:r>
            <a:r>
              <a:rPr kumimoji="0" lang="tr-TR" altLang="tr-TR" sz="1400" b="0" i="0" u="none" strike="noStrike" cap="none" normalizeH="0" baseline="0" dirty="0" smtClean="0">
                <a:ln>
                  <a:noFill/>
                </a:ln>
                <a:solidFill>
                  <a:srgbClr val="606569"/>
                </a:solidFill>
                <a:effectLst/>
                <a:latin typeface="inherit"/>
              </a:rPr>
              <a:t>                                                                                                                                      </a:t>
            </a:r>
            <a:endParaRPr kumimoji="0" lang="tr-TR" altLang="tr-TR"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smtClean="0">
                <a:ln>
                  <a:noFill/>
                </a:ln>
                <a:solidFill>
                  <a:srgbClr val="606569"/>
                </a:solidFill>
                <a:effectLst/>
                <a:latin typeface="Open Sans"/>
              </a:rPr>
              <a:t> </a:t>
            </a:r>
            <a:endParaRPr kumimoji="0" lang="tr-TR" altLang="tr-TR" sz="1400" b="0" i="0" u="none" strike="noStrike" cap="none" normalizeH="0" baseline="0" dirty="0" smtClean="0">
              <a:ln>
                <a:noFill/>
              </a:ln>
              <a:solidFill>
                <a:srgbClr val="606569"/>
              </a:solidFill>
              <a:effectLst/>
              <a:latin typeface="inherit"/>
            </a:endParaRPr>
          </a:p>
        </p:txBody>
      </p:sp>
      <p:pic>
        <p:nvPicPr>
          <p:cNvPr id="5122" name="Picture 2" descr="DİL testi ağırlık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8208912" cy="396044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4139952" y="4018167"/>
            <a:ext cx="576064" cy="3238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600" b="1" dirty="0" smtClean="0">
                <a:ln w="0"/>
                <a:solidFill>
                  <a:schemeClr val="tx1"/>
                </a:solidFill>
                <a:effectLst>
                  <a:outerShdw blurRad="38100" dist="19050" dir="2700000" algn="tl" rotWithShape="0">
                    <a:schemeClr val="dk1">
                      <a:alpha val="40000"/>
                    </a:schemeClr>
                  </a:outerShdw>
                </a:effectLst>
              </a:rPr>
              <a:t>%40</a:t>
            </a:r>
            <a:endParaRPr lang="tr-TR" sz="1600" b="1" dirty="0">
              <a:ln w="0"/>
              <a:solidFill>
                <a:schemeClr val="tx1"/>
              </a:solidFill>
              <a:effectLst>
                <a:outerShdw blurRad="38100" dist="19050" dir="2700000" algn="tl" rotWithShape="0">
                  <a:schemeClr val="dk1">
                    <a:alpha val="40000"/>
                  </a:schemeClr>
                </a:outerShdw>
              </a:effectLst>
            </a:endParaRPr>
          </a:p>
        </p:txBody>
      </p:sp>
      <p:sp>
        <p:nvSpPr>
          <p:cNvPr id="7" name="Dikdörtgen 6"/>
          <p:cNvSpPr/>
          <p:nvPr/>
        </p:nvSpPr>
        <p:spPr>
          <a:xfrm>
            <a:off x="7452320" y="4357804"/>
            <a:ext cx="576064" cy="323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n w="0"/>
                <a:solidFill>
                  <a:schemeClr val="tx1"/>
                </a:solidFill>
                <a:effectLst>
                  <a:outerShdw blurRad="38100" dist="19050" dir="2700000" algn="tl" rotWithShape="0">
                    <a:schemeClr val="dk1">
                      <a:alpha val="40000"/>
                    </a:schemeClr>
                  </a:outerShdw>
                </a:effectLst>
              </a:rPr>
              <a:t>%60</a:t>
            </a:r>
            <a:endParaRPr lang="tr-TR" sz="16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7691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0"/>
            <a:r>
              <a:rPr lang="tr-TR" sz="3200" b="1" dirty="0">
                <a:solidFill>
                  <a:srgbClr val="FF0000"/>
                </a:solidFill>
              </a:rPr>
              <a:t>İkinci oturumda yer alan testlerin içeriği nedir?</a:t>
            </a:r>
            <a:br>
              <a:rPr lang="tr-TR" sz="3200" b="1" dirty="0">
                <a:solidFill>
                  <a:srgbClr val="FF0000"/>
                </a:solidFill>
              </a:rPr>
            </a:br>
            <a:r>
              <a:rPr lang="tr-TR" sz="3200" dirty="0">
                <a:solidFill>
                  <a:srgbClr val="FF0000"/>
                </a:solidFill>
              </a:rPr>
              <a:t>Bu oturumda lise müfredatı esas alınacaktır.</a:t>
            </a:r>
            <a:br>
              <a:rPr lang="tr-TR" sz="3200" dirty="0">
                <a:solidFill>
                  <a:srgbClr val="FF0000"/>
                </a:solidFill>
              </a:rPr>
            </a:br>
            <a:endParaRPr lang="tr-TR" sz="3200"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460865065"/>
              </p:ext>
            </p:extLst>
          </p:nvPr>
        </p:nvGraphicFramePr>
        <p:xfrm>
          <a:off x="899592" y="1412776"/>
          <a:ext cx="7056784" cy="4778368"/>
        </p:xfrm>
        <a:graphic>
          <a:graphicData uri="http://schemas.openxmlformats.org/drawingml/2006/table">
            <a:tbl>
              <a:tblPr firstRow="1" firstCol="1" lastRow="1" lastCol="1" bandRow="1" bandCol="1"/>
              <a:tblGrid>
                <a:gridCol w="4161203">
                  <a:extLst>
                    <a:ext uri="{9D8B030D-6E8A-4147-A177-3AD203B41FA5}">
                      <a16:colId xmlns:a16="http://schemas.microsoft.com/office/drawing/2014/main" val="20000"/>
                    </a:ext>
                  </a:extLst>
                </a:gridCol>
                <a:gridCol w="2895581">
                  <a:extLst>
                    <a:ext uri="{9D8B030D-6E8A-4147-A177-3AD203B41FA5}">
                      <a16:colId xmlns:a16="http://schemas.microsoft.com/office/drawing/2014/main" val="20001"/>
                    </a:ext>
                  </a:extLst>
                </a:gridCol>
              </a:tblGrid>
              <a:tr h="263110">
                <a:tc>
                  <a:txBody>
                    <a:bodyPr/>
                    <a:lstStyle/>
                    <a:p>
                      <a:pPr>
                        <a:spcBef>
                          <a:spcPts val="40"/>
                        </a:spcBef>
                        <a:spcAft>
                          <a:spcPts val="0"/>
                        </a:spcAft>
                      </a:pPr>
                      <a:r>
                        <a:rPr lang="tr-TR" sz="1200" b="1" dirty="0">
                          <a:effectLst/>
                          <a:latin typeface="Times New Roman"/>
                          <a:ea typeface="Times New Roman"/>
                        </a:rPr>
                        <a:t> </a:t>
                      </a:r>
                      <a:endParaRPr lang="tr-TR" sz="1200" dirty="0">
                        <a:effectLst/>
                        <a:latin typeface="Times New Roman"/>
                        <a:ea typeface="Times New Roman"/>
                      </a:endParaRPr>
                    </a:p>
                    <a:p>
                      <a:pPr marL="69850">
                        <a:lnSpc>
                          <a:spcPts val="1295"/>
                        </a:lnSpc>
                        <a:spcAft>
                          <a:spcPts val="0"/>
                        </a:spcAft>
                      </a:pPr>
                      <a:r>
                        <a:rPr lang="tr-TR" sz="1200" b="1" dirty="0">
                          <a:effectLst/>
                          <a:latin typeface="Times New Roman"/>
                          <a:ea typeface="Times New Roman"/>
                        </a:rPr>
                        <a:t>TESTLER</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168910" marR="149860" indent="33020">
                        <a:lnSpc>
                          <a:spcPts val="1380"/>
                        </a:lnSpc>
                        <a:spcAft>
                          <a:spcPts val="0"/>
                        </a:spcAft>
                      </a:pPr>
                      <a:r>
                        <a:rPr lang="tr-TR" sz="1200" b="1">
                          <a:effectLst/>
                          <a:latin typeface="Times New Roman"/>
                          <a:ea typeface="Times New Roman"/>
                        </a:rPr>
                        <a:t>Soru Sayısı</a:t>
                      </a:r>
                      <a:endParaRPr lang="tr-T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0"/>
                  </a:ext>
                </a:extLst>
              </a:tr>
              <a:tr h="188875">
                <a:tc gridSpan="2">
                  <a:txBody>
                    <a:bodyPr/>
                    <a:lstStyle/>
                    <a:p>
                      <a:pPr marL="69850">
                        <a:lnSpc>
                          <a:spcPts val="1295"/>
                        </a:lnSpc>
                        <a:spcBef>
                          <a:spcPts val="615"/>
                        </a:spcBef>
                        <a:spcAft>
                          <a:spcPts val="0"/>
                        </a:spcAft>
                      </a:pPr>
                      <a:r>
                        <a:rPr lang="tr-TR" sz="1200" b="1" dirty="0">
                          <a:effectLst/>
                          <a:latin typeface="Times New Roman"/>
                          <a:ea typeface="Times New Roman"/>
                        </a:rPr>
                        <a:t>Türk Dili ve Edebiyatı-Sosyal Bilimler-1</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1"/>
                  </a:ext>
                </a:extLst>
              </a:tr>
              <a:tr h="190285">
                <a:tc>
                  <a:txBody>
                    <a:bodyPr/>
                    <a:lstStyle/>
                    <a:p>
                      <a:pPr marL="69850">
                        <a:lnSpc>
                          <a:spcPts val="1320"/>
                        </a:lnSpc>
                        <a:spcBef>
                          <a:spcPts val="605"/>
                        </a:spcBef>
                        <a:spcAft>
                          <a:spcPts val="0"/>
                        </a:spcAft>
                      </a:pPr>
                      <a:r>
                        <a:rPr lang="tr-TR" sz="1200" i="1" dirty="0">
                          <a:effectLst/>
                          <a:latin typeface="Times New Roman"/>
                          <a:ea typeface="Times New Roman"/>
                        </a:rPr>
                        <a:t>Türk Dili ve Edebiyatı</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630"/>
                        </a:spcBef>
                        <a:spcAft>
                          <a:spcPts val="0"/>
                        </a:spcAft>
                      </a:pPr>
                      <a:r>
                        <a:rPr lang="tr-TR" sz="1200" b="1" dirty="0">
                          <a:effectLst/>
                          <a:latin typeface="Times New Roman"/>
                          <a:ea typeface="Times New Roman"/>
                        </a:rPr>
                        <a:t>24</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875">
                <a:tc gridSpan="2">
                  <a:txBody>
                    <a:bodyPr/>
                    <a:lstStyle/>
                    <a:p>
                      <a:pPr marL="69850">
                        <a:lnSpc>
                          <a:spcPts val="1295"/>
                        </a:lnSpc>
                        <a:spcBef>
                          <a:spcPts val="615"/>
                        </a:spcBef>
                        <a:spcAft>
                          <a:spcPts val="0"/>
                        </a:spcAft>
                      </a:pPr>
                      <a:r>
                        <a:rPr lang="tr-TR" sz="1200" b="1" dirty="0">
                          <a:effectLst/>
                          <a:latin typeface="Times New Roman"/>
                          <a:ea typeface="Times New Roman"/>
                        </a:rPr>
                        <a:t>Sosyal Bilimler-1</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190285">
                <a:tc>
                  <a:txBody>
                    <a:bodyPr/>
                    <a:lstStyle/>
                    <a:p>
                      <a:pPr marL="69850">
                        <a:lnSpc>
                          <a:spcPts val="1320"/>
                        </a:lnSpc>
                        <a:spcBef>
                          <a:spcPts val="605"/>
                        </a:spcBef>
                        <a:spcAft>
                          <a:spcPts val="0"/>
                        </a:spcAft>
                      </a:pPr>
                      <a:r>
                        <a:rPr lang="tr-TR" sz="1200" i="1" dirty="0">
                          <a:effectLst/>
                          <a:latin typeface="Times New Roman"/>
                          <a:ea typeface="Times New Roman"/>
                        </a:rPr>
                        <a:t>Tarih -1</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630"/>
                        </a:spcBef>
                        <a:spcAft>
                          <a:spcPts val="0"/>
                        </a:spcAft>
                      </a:pPr>
                      <a:r>
                        <a:rPr lang="tr-TR" sz="1200" b="1" dirty="0">
                          <a:effectLst/>
                          <a:latin typeface="Times New Roman"/>
                          <a:ea typeface="Times New Roman"/>
                        </a:rPr>
                        <a:t>10</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875">
                <a:tc>
                  <a:txBody>
                    <a:bodyPr/>
                    <a:lstStyle/>
                    <a:p>
                      <a:pPr marL="69850">
                        <a:lnSpc>
                          <a:spcPts val="1320"/>
                        </a:lnSpc>
                        <a:spcBef>
                          <a:spcPts val="595"/>
                        </a:spcBef>
                        <a:spcAft>
                          <a:spcPts val="0"/>
                        </a:spcAft>
                      </a:pPr>
                      <a:r>
                        <a:rPr lang="tr-TR" sz="1200" i="1" dirty="0">
                          <a:effectLst/>
                          <a:latin typeface="Times New Roman"/>
                          <a:ea typeface="Times New Roman"/>
                        </a:rPr>
                        <a:t>Coğrafya-1</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1310">
                        <a:lnSpc>
                          <a:spcPts val="1295"/>
                        </a:lnSpc>
                        <a:spcBef>
                          <a:spcPts val="615"/>
                        </a:spcBef>
                        <a:spcAft>
                          <a:spcPts val="0"/>
                        </a:spcAft>
                      </a:pPr>
                      <a:r>
                        <a:rPr lang="tr-TR" sz="1200" b="1" dirty="0">
                          <a:effectLst/>
                          <a:latin typeface="Times New Roman"/>
                          <a:ea typeface="Times New Roman"/>
                        </a:rPr>
                        <a:t>6</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6457">
                <a:tc>
                  <a:txBody>
                    <a:bodyPr/>
                    <a:lstStyle/>
                    <a:p>
                      <a:pPr marR="57785" algn="r">
                        <a:lnSpc>
                          <a:spcPts val="1295"/>
                        </a:lnSpc>
                        <a:spcBef>
                          <a:spcPts val="270"/>
                        </a:spcBef>
                        <a:spcAft>
                          <a:spcPts val="0"/>
                        </a:spcAft>
                      </a:pPr>
                      <a:r>
                        <a:rPr lang="tr-TR" sz="1200" b="1" dirty="0">
                          <a:effectLst/>
                          <a:latin typeface="Times New Roman"/>
                          <a:ea typeface="Times New Roman"/>
                        </a:rPr>
                        <a:t>Toplam</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270"/>
                        </a:spcBef>
                        <a:spcAft>
                          <a:spcPts val="0"/>
                        </a:spcAft>
                      </a:pPr>
                      <a:r>
                        <a:rPr lang="tr-TR" sz="1200" b="1" dirty="0">
                          <a:effectLst/>
                          <a:latin typeface="Times New Roman"/>
                          <a:ea typeface="Times New Roman"/>
                        </a:rPr>
                        <a:t>40</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7936">
                <a:tc gridSpan="2">
                  <a:txBody>
                    <a:bodyPr/>
                    <a:lstStyle/>
                    <a:p>
                      <a:pPr>
                        <a:spcAft>
                          <a:spcPts val="0"/>
                        </a:spcAft>
                      </a:pPr>
                      <a:r>
                        <a:rPr lang="tr-TR" sz="12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7"/>
                  </a:ext>
                </a:extLst>
              </a:tr>
              <a:tr h="187936">
                <a:tc>
                  <a:txBody>
                    <a:bodyPr/>
                    <a:lstStyle/>
                    <a:p>
                      <a:pPr marL="69850">
                        <a:lnSpc>
                          <a:spcPts val="1295"/>
                        </a:lnSpc>
                        <a:spcBef>
                          <a:spcPts val="605"/>
                        </a:spcBef>
                        <a:spcAft>
                          <a:spcPts val="0"/>
                        </a:spcAft>
                        <a:tabLst>
                          <a:tab pos="2808605" algn="l"/>
                        </a:tabLst>
                      </a:pPr>
                      <a:r>
                        <a:rPr lang="tr-TR" sz="1200" b="1" dirty="0">
                          <a:effectLst/>
                          <a:latin typeface="Times New Roman"/>
                          <a:ea typeface="Times New Roman"/>
                        </a:rPr>
                        <a:t>Matematik	</a:t>
                      </a:r>
                      <a:r>
                        <a:rPr lang="tr-TR" sz="1200" b="1" dirty="0" smtClean="0">
                          <a:effectLst/>
                          <a:latin typeface="Times New Roman"/>
                          <a:ea typeface="Times New Roman"/>
                        </a:rPr>
                        <a:t>                                 Toplam</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605"/>
                        </a:spcBef>
                        <a:spcAft>
                          <a:spcPts val="0"/>
                        </a:spcAft>
                      </a:pPr>
                      <a:r>
                        <a:rPr lang="tr-TR" sz="1200" b="1" dirty="0">
                          <a:effectLst/>
                          <a:latin typeface="Times New Roman"/>
                          <a:ea typeface="Times New Roman"/>
                        </a:rPr>
                        <a:t>40</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285">
                <a:tc>
                  <a:txBody>
                    <a:bodyPr/>
                    <a:lstStyle/>
                    <a:p>
                      <a:pPr>
                        <a:spcAft>
                          <a:spcPts val="0"/>
                        </a:spcAft>
                      </a:pPr>
                      <a:r>
                        <a:rPr lang="tr-TR" sz="12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8875">
                <a:tc>
                  <a:txBody>
                    <a:bodyPr/>
                    <a:lstStyle/>
                    <a:p>
                      <a:pPr marL="69850">
                        <a:lnSpc>
                          <a:spcPts val="1295"/>
                        </a:lnSpc>
                        <a:spcBef>
                          <a:spcPts val="615"/>
                        </a:spcBef>
                        <a:spcAft>
                          <a:spcPts val="0"/>
                        </a:spcAft>
                      </a:pPr>
                      <a:r>
                        <a:rPr lang="tr-TR" sz="1200" b="1" dirty="0">
                          <a:effectLst/>
                          <a:latin typeface="Times New Roman"/>
                          <a:ea typeface="Times New Roman"/>
                        </a:rPr>
                        <a:t>Sosyal Bilimler-2</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0285">
                <a:tc>
                  <a:txBody>
                    <a:bodyPr/>
                    <a:lstStyle/>
                    <a:p>
                      <a:pPr marL="69850">
                        <a:lnSpc>
                          <a:spcPts val="1320"/>
                        </a:lnSpc>
                        <a:spcBef>
                          <a:spcPts val="605"/>
                        </a:spcBef>
                        <a:spcAft>
                          <a:spcPts val="0"/>
                        </a:spcAft>
                      </a:pPr>
                      <a:r>
                        <a:rPr lang="tr-TR" sz="1200" i="1" dirty="0">
                          <a:effectLst/>
                          <a:latin typeface="Times New Roman"/>
                          <a:ea typeface="Times New Roman"/>
                        </a:rPr>
                        <a:t>Tarih-2</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630"/>
                        </a:spcBef>
                        <a:spcAft>
                          <a:spcPts val="0"/>
                        </a:spcAft>
                      </a:pPr>
                      <a:r>
                        <a:rPr lang="tr-TR" sz="1200" b="1" dirty="0">
                          <a:effectLst/>
                          <a:latin typeface="Times New Roman"/>
                          <a:ea typeface="Times New Roman"/>
                        </a:rPr>
                        <a:t>11</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875">
                <a:tc>
                  <a:txBody>
                    <a:bodyPr/>
                    <a:lstStyle/>
                    <a:p>
                      <a:pPr marL="69850">
                        <a:lnSpc>
                          <a:spcPts val="1320"/>
                        </a:lnSpc>
                        <a:spcBef>
                          <a:spcPts val="595"/>
                        </a:spcBef>
                        <a:spcAft>
                          <a:spcPts val="0"/>
                        </a:spcAft>
                      </a:pPr>
                      <a:r>
                        <a:rPr lang="tr-TR" sz="1200" i="1" dirty="0">
                          <a:effectLst/>
                          <a:latin typeface="Times New Roman"/>
                          <a:ea typeface="Times New Roman"/>
                        </a:rPr>
                        <a:t>Coğrafya-2</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615"/>
                        </a:spcBef>
                        <a:spcAft>
                          <a:spcPts val="0"/>
                        </a:spcAft>
                      </a:pPr>
                      <a:r>
                        <a:rPr lang="tr-TR" sz="1200" b="1" dirty="0">
                          <a:effectLst/>
                          <a:latin typeface="Times New Roman"/>
                          <a:ea typeface="Times New Roman"/>
                        </a:rPr>
                        <a:t>11</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285">
                <a:tc>
                  <a:txBody>
                    <a:bodyPr/>
                    <a:lstStyle/>
                    <a:p>
                      <a:pPr marL="69850">
                        <a:lnSpc>
                          <a:spcPts val="1320"/>
                        </a:lnSpc>
                        <a:spcBef>
                          <a:spcPts val="605"/>
                        </a:spcBef>
                        <a:spcAft>
                          <a:spcPts val="0"/>
                        </a:spcAft>
                      </a:pPr>
                      <a:r>
                        <a:rPr lang="tr-TR" sz="1200" i="1">
                          <a:effectLst/>
                          <a:latin typeface="Times New Roman"/>
                          <a:ea typeface="Times New Roman"/>
                        </a:rPr>
                        <a:t>Felsefe Grubu (Mantık, Psikoloji, Sosyoloji)</a:t>
                      </a:r>
                      <a:endParaRPr lang="tr-T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630"/>
                        </a:spcBef>
                        <a:spcAft>
                          <a:spcPts val="0"/>
                        </a:spcAft>
                      </a:pPr>
                      <a:r>
                        <a:rPr lang="tr-TR" sz="1200" b="1" dirty="0">
                          <a:effectLst/>
                          <a:latin typeface="Times New Roman"/>
                          <a:ea typeface="Times New Roman"/>
                        </a:rPr>
                        <a:t>12</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9345">
                <a:tc>
                  <a:txBody>
                    <a:bodyPr/>
                    <a:lstStyle/>
                    <a:p>
                      <a:pPr marL="69850">
                        <a:lnSpc>
                          <a:spcPts val="1320"/>
                        </a:lnSpc>
                        <a:spcBef>
                          <a:spcPts val="595"/>
                        </a:spcBef>
                        <a:spcAft>
                          <a:spcPts val="0"/>
                        </a:spcAft>
                      </a:pPr>
                      <a:r>
                        <a:rPr lang="tr-TR" sz="1200" i="1">
                          <a:effectLst/>
                          <a:latin typeface="Times New Roman"/>
                          <a:ea typeface="Times New Roman"/>
                        </a:rPr>
                        <a:t>Din Kültürü ve Ahlak Bilgisi</a:t>
                      </a:r>
                      <a:endParaRPr lang="tr-T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1310">
                        <a:lnSpc>
                          <a:spcPts val="1295"/>
                        </a:lnSpc>
                        <a:spcBef>
                          <a:spcPts val="620"/>
                        </a:spcBef>
                        <a:spcAft>
                          <a:spcPts val="0"/>
                        </a:spcAft>
                      </a:pPr>
                      <a:r>
                        <a:rPr lang="tr-TR" sz="1200" b="1" dirty="0">
                          <a:effectLst/>
                          <a:latin typeface="Times New Roman"/>
                          <a:ea typeface="Times New Roman"/>
                        </a:rPr>
                        <a:t>6</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8469">
                <a:tc>
                  <a:txBody>
                    <a:bodyPr/>
                    <a:lstStyle/>
                    <a:p>
                      <a:pPr marR="57785" algn="r">
                        <a:lnSpc>
                          <a:spcPts val="1295"/>
                        </a:lnSpc>
                        <a:spcBef>
                          <a:spcPts val="185"/>
                        </a:spcBef>
                        <a:spcAft>
                          <a:spcPts val="0"/>
                        </a:spcAft>
                      </a:pPr>
                      <a:r>
                        <a:rPr lang="tr-TR" sz="1200" b="1">
                          <a:effectLst/>
                          <a:latin typeface="Times New Roman"/>
                          <a:ea typeface="Times New Roman"/>
                        </a:rPr>
                        <a:t>Toplam</a:t>
                      </a:r>
                      <a:endParaRPr lang="tr-T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185"/>
                        </a:spcBef>
                        <a:spcAft>
                          <a:spcPts val="0"/>
                        </a:spcAft>
                      </a:pPr>
                      <a:r>
                        <a:rPr lang="tr-TR" sz="1200" b="1" dirty="0">
                          <a:effectLst/>
                          <a:latin typeface="Times New Roman"/>
                          <a:ea typeface="Times New Roman"/>
                        </a:rPr>
                        <a:t>40</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0285">
                <a:tc gridSpan="2">
                  <a:txBody>
                    <a:bodyPr/>
                    <a:lstStyle/>
                    <a:p>
                      <a:pPr>
                        <a:spcAft>
                          <a:spcPts val="0"/>
                        </a:spcAft>
                      </a:pPr>
                      <a:r>
                        <a:rPr lang="tr-TR" sz="120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16"/>
                  </a:ext>
                </a:extLst>
              </a:tr>
              <a:tr h="188875">
                <a:tc gridSpan="2">
                  <a:txBody>
                    <a:bodyPr/>
                    <a:lstStyle/>
                    <a:p>
                      <a:pPr marL="69850">
                        <a:lnSpc>
                          <a:spcPts val="1295"/>
                        </a:lnSpc>
                        <a:spcBef>
                          <a:spcPts val="615"/>
                        </a:spcBef>
                        <a:spcAft>
                          <a:spcPts val="0"/>
                        </a:spcAft>
                      </a:pPr>
                      <a:r>
                        <a:rPr lang="tr-TR" sz="1200" b="1" dirty="0">
                          <a:effectLst/>
                          <a:latin typeface="Times New Roman"/>
                          <a:ea typeface="Times New Roman"/>
                        </a:rPr>
                        <a:t>Fen Bilimleri</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17"/>
                  </a:ext>
                </a:extLst>
              </a:tr>
              <a:tr h="190285">
                <a:tc>
                  <a:txBody>
                    <a:bodyPr/>
                    <a:lstStyle/>
                    <a:p>
                      <a:pPr marL="69850">
                        <a:lnSpc>
                          <a:spcPts val="1320"/>
                        </a:lnSpc>
                        <a:spcBef>
                          <a:spcPts val="605"/>
                        </a:spcBef>
                        <a:spcAft>
                          <a:spcPts val="0"/>
                        </a:spcAft>
                      </a:pPr>
                      <a:r>
                        <a:rPr lang="tr-TR" sz="1200" i="1">
                          <a:effectLst/>
                          <a:latin typeface="Times New Roman"/>
                          <a:ea typeface="Times New Roman"/>
                        </a:rPr>
                        <a:t>Fizik</a:t>
                      </a:r>
                      <a:endParaRPr lang="tr-T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630"/>
                        </a:spcBef>
                        <a:spcAft>
                          <a:spcPts val="0"/>
                        </a:spcAft>
                      </a:pPr>
                      <a:r>
                        <a:rPr lang="tr-TR" sz="1200" b="1" dirty="0">
                          <a:effectLst/>
                          <a:latin typeface="Times New Roman"/>
                          <a:ea typeface="Times New Roman"/>
                        </a:rPr>
                        <a:t>14</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8875">
                <a:tc>
                  <a:txBody>
                    <a:bodyPr/>
                    <a:lstStyle/>
                    <a:p>
                      <a:pPr marL="69850">
                        <a:lnSpc>
                          <a:spcPts val="1320"/>
                        </a:lnSpc>
                        <a:spcBef>
                          <a:spcPts val="595"/>
                        </a:spcBef>
                        <a:spcAft>
                          <a:spcPts val="0"/>
                        </a:spcAft>
                      </a:pPr>
                      <a:r>
                        <a:rPr lang="tr-TR" sz="1200" i="1">
                          <a:effectLst/>
                          <a:latin typeface="Times New Roman"/>
                          <a:ea typeface="Times New Roman"/>
                        </a:rPr>
                        <a:t>Kimya</a:t>
                      </a:r>
                      <a:endParaRPr lang="tr-T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615"/>
                        </a:spcBef>
                        <a:spcAft>
                          <a:spcPts val="0"/>
                        </a:spcAft>
                      </a:pPr>
                      <a:r>
                        <a:rPr lang="tr-TR" sz="1200" b="1" dirty="0">
                          <a:effectLst/>
                          <a:latin typeface="Times New Roman"/>
                          <a:ea typeface="Times New Roman"/>
                        </a:rPr>
                        <a:t>13</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0285">
                <a:tc>
                  <a:txBody>
                    <a:bodyPr/>
                    <a:lstStyle/>
                    <a:p>
                      <a:pPr marL="69850">
                        <a:lnSpc>
                          <a:spcPts val="1320"/>
                        </a:lnSpc>
                        <a:spcBef>
                          <a:spcPts val="605"/>
                        </a:spcBef>
                        <a:spcAft>
                          <a:spcPts val="0"/>
                        </a:spcAft>
                      </a:pPr>
                      <a:r>
                        <a:rPr lang="tr-TR" sz="1200" i="1">
                          <a:effectLst/>
                          <a:latin typeface="Times New Roman"/>
                          <a:ea typeface="Times New Roman"/>
                        </a:rPr>
                        <a:t>Biyoloji</a:t>
                      </a:r>
                      <a:endParaRPr lang="tr-T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630"/>
                        </a:spcBef>
                        <a:spcAft>
                          <a:spcPts val="0"/>
                        </a:spcAft>
                      </a:pPr>
                      <a:r>
                        <a:rPr lang="tr-TR" sz="1200" b="1" dirty="0">
                          <a:effectLst/>
                          <a:latin typeface="Times New Roman"/>
                          <a:ea typeface="Times New Roman"/>
                        </a:rPr>
                        <a:t>13</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68672">
                <a:tc>
                  <a:txBody>
                    <a:bodyPr/>
                    <a:lstStyle/>
                    <a:p>
                      <a:pPr marR="57785" algn="r">
                        <a:lnSpc>
                          <a:spcPts val="1295"/>
                        </a:lnSpc>
                        <a:spcBef>
                          <a:spcPts val="400"/>
                        </a:spcBef>
                        <a:spcAft>
                          <a:spcPts val="0"/>
                        </a:spcAft>
                      </a:pPr>
                      <a:r>
                        <a:rPr lang="tr-TR" sz="1200" b="1">
                          <a:effectLst/>
                          <a:latin typeface="Times New Roman"/>
                          <a:ea typeface="Times New Roman"/>
                        </a:rPr>
                        <a:t>Toplam</a:t>
                      </a:r>
                      <a:endParaRPr lang="tr-T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400"/>
                        </a:spcBef>
                        <a:spcAft>
                          <a:spcPts val="0"/>
                        </a:spcAft>
                      </a:pPr>
                      <a:r>
                        <a:rPr lang="tr-TR" sz="1200" b="1" dirty="0">
                          <a:effectLst/>
                          <a:latin typeface="Times New Roman"/>
                          <a:ea typeface="Times New Roman"/>
                        </a:rPr>
                        <a:t>40</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89345">
                <a:tc gridSpan="2">
                  <a:txBody>
                    <a:bodyPr/>
                    <a:lstStyle/>
                    <a:p>
                      <a:pPr>
                        <a:spcAft>
                          <a:spcPts val="0"/>
                        </a:spcAft>
                      </a:pPr>
                      <a:r>
                        <a:rPr lang="tr-TR" sz="12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22"/>
                  </a:ext>
                </a:extLst>
              </a:tr>
              <a:tr h="190285">
                <a:tc>
                  <a:txBody>
                    <a:bodyPr/>
                    <a:lstStyle/>
                    <a:p>
                      <a:pPr marL="69850">
                        <a:lnSpc>
                          <a:spcPts val="1295"/>
                        </a:lnSpc>
                        <a:spcBef>
                          <a:spcPts val="630"/>
                        </a:spcBef>
                        <a:spcAft>
                          <a:spcPts val="0"/>
                        </a:spcAft>
                        <a:tabLst>
                          <a:tab pos="2787015" algn="l"/>
                        </a:tabLst>
                      </a:pPr>
                      <a:r>
                        <a:rPr lang="tr-TR" sz="1200" b="1">
                          <a:effectLst/>
                          <a:latin typeface="Times New Roman"/>
                          <a:ea typeface="Times New Roman"/>
                        </a:rPr>
                        <a:t>Yabancı</a:t>
                      </a:r>
                      <a:r>
                        <a:rPr lang="tr-TR" sz="1200" b="1" spc="-10">
                          <a:effectLst/>
                          <a:latin typeface="Times New Roman"/>
                          <a:ea typeface="Times New Roman"/>
                        </a:rPr>
                        <a:t> </a:t>
                      </a:r>
                      <a:r>
                        <a:rPr lang="tr-TR" sz="1200" b="1">
                          <a:effectLst/>
                          <a:latin typeface="Times New Roman"/>
                          <a:ea typeface="Times New Roman"/>
                        </a:rPr>
                        <a:t>Dil	Toplam</a:t>
                      </a:r>
                      <a:endParaRPr lang="tr-T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3210">
                        <a:lnSpc>
                          <a:spcPts val="1295"/>
                        </a:lnSpc>
                        <a:spcBef>
                          <a:spcPts val="630"/>
                        </a:spcBef>
                        <a:spcAft>
                          <a:spcPts val="0"/>
                        </a:spcAft>
                      </a:pPr>
                      <a:r>
                        <a:rPr lang="tr-TR" sz="1200" b="1" dirty="0">
                          <a:effectLst/>
                          <a:latin typeface="Times New Roman"/>
                          <a:ea typeface="Times New Roman"/>
                        </a:rPr>
                        <a:t>80</a:t>
                      </a:r>
                      <a:endParaRPr lang="tr-T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66962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224136"/>
          </a:xfrm>
        </p:spPr>
        <p:txBody>
          <a:bodyPr>
            <a:normAutofit fontScale="90000"/>
          </a:bodyPr>
          <a:lstStyle/>
          <a:p>
            <a:r>
              <a:rPr lang="tr-TR" b="1" dirty="0" smtClean="0"/>
              <a:t/>
            </a:r>
            <a:br>
              <a:rPr lang="tr-TR" b="1" dirty="0" smtClean="0"/>
            </a:br>
            <a:r>
              <a:rPr lang="tr-TR" b="1" dirty="0"/>
              <a:t/>
            </a:r>
            <a:br>
              <a:rPr lang="tr-TR" b="1" dirty="0"/>
            </a:br>
            <a:r>
              <a:rPr lang="tr-TR" b="1" dirty="0" smtClean="0">
                <a:solidFill>
                  <a:srgbClr val="FF0000"/>
                </a:solidFill>
              </a:rPr>
              <a:t>İKİNCİ OTURUM</a:t>
            </a:r>
            <a:br>
              <a:rPr lang="tr-TR" b="1" dirty="0" smtClean="0">
                <a:solidFill>
                  <a:srgbClr val="FF0000"/>
                </a:solidFill>
              </a:rPr>
            </a:br>
            <a:r>
              <a:rPr lang="tr-TR" b="1" dirty="0" smtClean="0">
                <a:solidFill>
                  <a:srgbClr val="FF0000"/>
                </a:solidFill>
              </a:rPr>
              <a:t>SÖZEL, SAYISAL VE EŞİT AĞIRLIK TESTLERİ SORU SAYILARI VE SÜRELERİ</a:t>
            </a:r>
            <a:r>
              <a:rPr lang="tr-TR" dirty="0"/>
              <a:t/>
            </a:r>
            <a:br>
              <a:rPr lang="tr-TR" dirty="0"/>
            </a:b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683127972"/>
              </p:ext>
            </p:extLst>
          </p:nvPr>
        </p:nvGraphicFramePr>
        <p:xfrm>
          <a:off x="179512" y="2060849"/>
          <a:ext cx="8712969" cy="4685667"/>
        </p:xfrm>
        <a:graphic>
          <a:graphicData uri="http://schemas.openxmlformats.org/drawingml/2006/table">
            <a:tbl>
              <a:tblPr firstRow="1" firstCol="1" lastRow="1" lastCol="1" bandRow="1" bandCol="1"/>
              <a:tblGrid>
                <a:gridCol w="3813817">
                  <a:extLst>
                    <a:ext uri="{9D8B030D-6E8A-4147-A177-3AD203B41FA5}">
                      <a16:colId xmlns:a16="http://schemas.microsoft.com/office/drawing/2014/main" val="20000"/>
                    </a:ext>
                  </a:extLst>
                </a:gridCol>
                <a:gridCol w="731576">
                  <a:extLst>
                    <a:ext uri="{9D8B030D-6E8A-4147-A177-3AD203B41FA5}">
                      <a16:colId xmlns:a16="http://schemas.microsoft.com/office/drawing/2014/main" val="20001"/>
                    </a:ext>
                  </a:extLst>
                </a:gridCol>
                <a:gridCol w="1449785">
                  <a:extLst>
                    <a:ext uri="{9D8B030D-6E8A-4147-A177-3AD203B41FA5}">
                      <a16:colId xmlns:a16="http://schemas.microsoft.com/office/drawing/2014/main" val="20002"/>
                    </a:ext>
                  </a:extLst>
                </a:gridCol>
                <a:gridCol w="1390083">
                  <a:extLst>
                    <a:ext uri="{9D8B030D-6E8A-4147-A177-3AD203B41FA5}">
                      <a16:colId xmlns:a16="http://schemas.microsoft.com/office/drawing/2014/main" val="20003"/>
                    </a:ext>
                  </a:extLst>
                </a:gridCol>
                <a:gridCol w="1327708">
                  <a:extLst>
                    <a:ext uri="{9D8B030D-6E8A-4147-A177-3AD203B41FA5}">
                      <a16:colId xmlns:a16="http://schemas.microsoft.com/office/drawing/2014/main" val="20004"/>
                    </a:ext>
                  </a:extLst>
                </a:gridCol>
              </a:tblGrid>
              <a:tr h="1159805">
                <a:tc rowSpan="2">
                  <a:txBody>
                    <a:bodyPr/>
                    <a:lstStyle/>
                    <a:p>
                      <a:pPr>
                        <a:spcAft>
                          <a:spcPts val="0"/>
                        </a:spcAft>
                      </a:pPr>
                      <a:r>
                        <a:rPr lang="tr-TR" sz="1800" b="1" dirty="0">
                          <a:effectLst/>
                          <a:latin typeface="Times New Roman"/>
                          <a:ea typeface="Times New Roman"/>
                        </a:rPr>
                        <a:t> </a:t>
                      </a:r>
                      <a:endParaRPr lang="tr-TR" sz="1800" dirty="0">
                        <a:effectLst/>
                        <a:latin typeface="Times New Roman"/>
                        <a:ea typeface="Times New Roman"/>
                      </a:endParaRPr>
                    </a:p>
                    <a:p>
                      <a:pPr>
                        <a:spcAft>
                          <a:spcPts val="0"/>
                        </a:spcAft>
                      </a:pPr>
                      <a:r>
                        <a:rPr lang="tr-TR" sz="1800" b="1" dirty="0">
                          <a:effectLst/>
                          <a:latin typeface="Times New Roman"/>
                          <a:ea typeface="Times New Roman"/>
                        </a:rPr>
                        <a:t> </a:t>
                      </a:r>
                      <a:endParaRPr lang="tr-TR" sz="1800" dirty="0">
                        <a:effectLst/>
                        <a:latin typeface="Times New Roman"/>
                        <a:ea typeface="Times New Roman"/>
                      </a:endParaRPr>
                    </a:p>
                    <a:p>
                      <a:pPr marL="45085">
                        <a:spcBef>
                          <a:spcPts val="775"/>
                        </a:spcBef>
                        <a:spcAft>
                          <a:spcPts val="0"/>
                        </a:spcAft>
                      </a:pPr>
                      <a:r>
                        <a:rPr lang="tr-TR" sz="1800" b="1" dirty="0">
                          <a:effectLst/>
                          <a:latin typeface="Times New Roman"/>
                          <a:ea typeface="Times New Roman"/>
                        </a:rPr>
                        <a:t>Testler</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rowSpan="2">
                  <a:txBody>
                    <a:bodyPr/>
                    <a:lstStyle/>
                    <a:p>
                      <a:pPr>
                        <a:spcAft>
                          <a:spcPts val="0"/>
                        </a:spcAft>
                      </a:pPr>
                      <a:r>
                        <a:rPr lang="tr-TR" sz="1800" b="1" dirty="0">
                          <a:effectLst/>
                          <a:latin typeface="Times New Roman"/>
                          <a:ea typeface="Times New Roman"/>
                        </a:rPr>
                        <a:t> </a:t>
                      </a:r>
                      <a:endParaRPr lang="tr-TR" sz="1800" dirty="0">
                        <a:effectLst/>
                        <a:latin typeface="Times New Roman"/>
                        <a:ea typeface="Times New Roman"/>
                      </a:endParaRPr>
                    </a:p>
                    <a:p>
                      <a:pPr>
                        <a:spcBef>
                          <a:spcPts val="30"/>
                        </a:spcBef>
                        <a:spcAft>
                          <a:spcPts val="0"/>
                        </a:spcAft>
                      </a:pPr>
                      <a:r>
                        <a:rPr lang="tr-TR" sz="1800" b="1" dirty="0">
                          <a:effectLst/>
                          <a:latin typeface="Times New Roman"/>
                          <a:ea typeface="Times New Roman"/>
                        </a:rPr>
                        <a:t> </a:t>
                      </a:r>
                      <a:endParaRPr lang="tr-TR" sz="1800" dirty="0">
                        <a:effectLst/>
                        <a:latin typeface="Times New Roman"/>
                        <a:ea typeface="Times New Roman"/>
                      </a:endParaRPr>
                    </a:p>
                    <a:p>
                      <a:pPr marL="69215" marR="51435" indent="33020">
                        <a:spcAft>
                          <a:spcPts val="0"/>
                        </a:spcAft>
                      </a:pPr>
                      <a:r>
                        <a:rPr lang="tr-TR" sz="1800" b="1" dirty="0">
                          <a:effectLst/>
                          <a:latin typeface="Times New Roman"/>
                          <a:ea typeface="Times New Roman"/>
                        </a:rPr>
                        <a:t>Soru Sayısı</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gridSpan="3">
                  <a:txBody>
                    <a:bodyPr/>
                    <a:lstStyle/>
                    <a:p>
                      <a:pPr marL="493395" marR="353695" indent="-119380">
                        <a:lnSpc>
                          <a:spcPts val="1350"/>
                        </a:lnSpc>
                        <a:spcBef>
                          <a:spcPts val="725"/>
                        </a:spcBef>
                        <a:spcAft>
                          <a:spcPts val="0"/>
                        </a:spcAft>
                      </a:pPr>
                      <a:r>
                        <a:rPr lang="tr-TR" sz="1800" b="1" dirty="0">
                          <a:effectLst/>
                          <a:latin typeface="Times New Roman"/>
                          <a:ea typeface="Times New Roman"/>
                        </a:rPr>
                        <a:t>Cevaplanacak Soru Sayısına Göre Soru Başına Ortalama Süreler</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371784">
                <a:tc vMerge="1">
                  <a:txBody>
                    <a:bodyPr/>
                    <a:lstStyle/>
                    <a:p>
                      <a:endParaRPr lang="tr-TR"/>
                    </a:p>
                  </a:txBody>
                  <a:tcPr/>
                </a:tc>
                <a:tc vMerge="1">
                  <a:txBody>
                    <a:bodyPr/>
                    <a:lstStyle/>
                    <a:p>
                      <a:endParaRPr lang="tr-TR"/>
                    </a:p>
                  </a:txBody>
                  <a:tcPr/>
                </a:tc>
                <a:tc>
                  <a:txBody>
                    <a:bodyPr/>
                    <a:lstStyle/>
                    <a:p>
                      <a:pPr>
                        <a:spcAft>
                          <a:spcPts val="0"/>
                        </a:spcAft>
                      </a:pPr>
                      <a:r>
                        <a:rPr lang="tr-TR" sz="1800" b="1" dirty="0">
                          <a:effectLst/>
                          <a:latin typeface="Times New Roman"/>
                          <a:ea typeface="Times New Roman"/>
                        </a:rPr>
                        <a:t> </a:t>
                      </a:r>
                      <a:endParaRPr lang="tr-TR" sz="1800" dirty="0">
                        <a:effectLst/>
                        <a:latin typeface="Times New Roman"/>
                        <a:ea typeface="Times New Roman"/>
                      </a:endParaRPr>
                    </a:p>
                    <a:p>
                      <a:pPr marL="264795" marR="245110">
                        <a:lnSpc>
                          <a:spcPts val="1350"/>
                        </a:lnSpc>
                        <a:spcBef>
                          <a:spcPts val="1130"/>
                        </a:spcBef>
                        <a:spcAft>
                          <a:spcPts val="0"/>
                        </a:spcAft>
                      </a:pPr>
                      <a:r>
                        <a:rPr lang="tr-TR" sz="1800" b="1" dirty="0">
                          <a:effectLst/>
                          <a:latin typeface="Times New Roman"/>
                          <a:ea typeface="Times New Roman"/>
                        </a:rPr>
                        <a:t>İki Test 80 Soru</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a:spcAft>
                          <a:spcPts val="0"/>
                        </a:spcAft>
                      </a:pPr>
                      <a:r>
                        <a:rPr lang="tr-TR" sz="1800" b="1" dirty="0">
                          <a:effectLst/>
                          <a:latin typeface="Times New Roman"/>
                          <a:ea typeface="Times New Roman"/>
                        </a:rPr>
                        <a:t> </a:t>
                      </a:r>
                      <a:endParaRPr lang="tr-TR" sz="1800" dirty="0">
                        <a:effectLst/>
                        <a:latin typeface="Times New Roman"/>
                        <a:ea typeface="Times New Roman"/>
                      </a:endParaRPr>
                    </a:p>
                    <a:p>
                      <a:pPr marL="205740" marR="185420" indent="42545">
                        <a:lnSpc>
                          <a:spcPts val="1350"/>
                        </a:lnSpc>
                        <a:spcBef>
                          <a:spcPts val="1130"/>
                        </a:spcBef>
                        <a:spcAft>
                          <a:spcPts val="0"/>
                        </a:spcAft>
                      </a:pPr>
                      <a:r>
                        <a:rPr lang="tr-TR" sz="1800" b="1" dirty="0">
                          <a:effectLst/>
                          <a:latin typeface="Times New Roman"/>
                          <a:ea typeface="Times New Roman"/>
                        </a:rPr>
                        <a:t>Üç Test 120 Soru</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a:spcAft>
                          <a:spcPts val="0"/>
                        </a:spcAft>
                      </a:pPr>
                      <a:r>
                        <a:rPr lang="tr-TR" sz="1300" b="1">
                          <a:effectLst/>
                          <a:latin typeface="Times New Roman"/>
                          <a:ea typeface="Times New Roman"/>
                        </a:rPr>
                        <a:t> </a:t>
                      </a:r>
                      <a:endParaRPr lang="tr-TR" sz="1100">
                        <a:effectLst/>
                        <a:latin typeface="Times New Roman"/>
                        <a:ea typeface="Times New Roman"/>
                      </a:endParaRPr>
                    </a:p>
                    <a:p>
                      <a:pPr marL="184150" marR="142240" indent="-21590">
                        <a:lnSpc>
                          <a:spcPts val="1350"/>
                        </a:lnSpc>
                        <a:spcBef>
                          <a:spcPts val="1130"/>
                        </a:spcBef>
                        <a:spcAft>
                          <a:spcPts val="0"/>
                        </a:spcAft>
                      </a:pPr>
                      <a:r>
                        <a:rPr lang="tr-TR" sz="1200" b="1">
                          <a:effectLst/>
                          <a:latin typeface="Times New Roman"/>
                          <a:ea typeface="Times New Roman"/>
                        </a:rPr>
                        <a:t>Dört Test 160 Soru</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extLst>
                  <a:ext uri="{0D108BD9-81ED-4DB2-BD59-A6C34878D82A}">
                    <a16:rowId xmlns:a16="http://schemas.microsoft.com/office/drawing/2014/main" val="10001"/>
                  </a:ext>
                </a:extLst>
              </a:tr>
              <a:tr h="399475">
                <a:tc>
                  <a:txBody>
                    <a:bodyPr/>
                    <a:lstStyle/>
                    <a:p>
                      <a:pPr marR="39370" algn="r">
                        <a:spcBef>
                          <a:spcPts val="90"/>
                        </a:spcBef>
                        <a:spcAft>
                          <a:spcPts val="0"/>
                        </a:spcAft>
                      </a:pPr>
                      <a:r>
                        <a:rPr lang="tr-TR" sz="1800" b="1">
                          <a:effectLst/>
                          <a:latin typeface="Times New Roman"/>
                          <a:ea typeface="Times New Roman"/>
                        </a:rPr>
                        <a:t>Türk Dili ve Edebiyatı-Sosyal Bilimler-1</a:t>
                      </a:r>
                      <a:endParaRPr lang="tr-TR"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gn="r">
                        <a:spcBef>
                          <a:spcPts val="90"/>
                        </a:spcBef>
                        <a:spcAft>
                          <a:spcPts val="0"/>
                        </a:spcAft>
                      </a:pPr>
                      <a:r>
                        <a:rPr lang="tr-TR" sz="1800" b="1">
                          <a:effectLst/>
                          <a:latin typeface="Times New Roman"/>
                          <a:ea typeface="Times New Roman"/>
                        </a:rPr>
                        <a:t>40</a:t>
                      </a:r>
                      <a:endParaRPr lang="tr-TR"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endParaRPr lang="tr-TR" sz="1800" b="1" dirty="0" smtClean="0">
                        <a:effectLst/>
                        <a:latin typeface="Times New Roman"/>
                        <a:ea typeface="Times New Roman"/>
                      </a:endParaRPr>
                    </a:p>
                    <a:p>
                      <a:pPr algn="ctr">
                        <a:spcAft>
                          <a:spcPts val="0"/>
                        </a:spcAft>
                      </a:pPr>
                      <a:endParaRPr lang="tr-TR" sz="1800" b="1" dirty="0" smtClean="0">
                        <a:effectLst/>
                        <a:latin typeface="Times New Roman"/>
                        <a:ea typeface="Times New Roman"/>
                      </a:endParaRPr>
                    </a:p>
                    <a:p>
                      <a:pPr algn="ctr">
                        <a:spcAft>
                          <a:spcPts val="0"/>
                        </a:spcAft>
                      </a:pPr>
                      <a:endParaRPr lang="tr-TR" sz="1800" b="1" dirty="0" smtClean="0">
                        <a:effectLst/>
                        <a:latin typeface="Times New Roman"/>
                        <a:ea typeface="Times New Roman"/>
                      </a:endParaRPr>
                    </a:p>
                    <a:p>
                      <a:pPr algn="ctr">
                        <a:spcAft>
                          <a:spcPts val="0"/>
                        </a:spcAft>
                      </a:pPr>
                      <a:r>
                        <a:rPr lang="tr-TR" sz="1800" b="1" dirty="0">
                          <a:effectLst/>
                          <a:latin typeface="Times New Roman"/>
                          <a:ea typeface="Times New Roman"/>
                        </a:rPr>
                        <a:t> </a:t>
                      </a:r>
                      <a:r>
                        <a:rPr lang="tr-TR" sz="1800" b="1" dirty="0" smtClean="0">
                          <a:effectLst/>
                          <a:latin typeface="Times New Roman"/>
                          <a:ea typeface="Times New Roman"/>
                        </a:rPr>
                        <a:t>2,25 </a:t>
                      </a:r>
                      <a:r>
                        <a:rPr lang="tr-TR" sz="1800" b="1" dirty="0" err="1">
                          <a:effectLst/>
                          <a:latin typeface="Times New Roman"/>
                          <a:ea typeface="Times New Roman"/>
                        </a:rPr>
                        <a:t>dk</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endParaRPr lang="tr-TR" sz="1800" b="1" dirty="0" smtClean="0">
                        <a:effectLst/>
                        <a:latin typeface="Times New Roman"/>
                        <a:ea typeface="Times New Roman"/>
                      </a:endParaRPr>
                    </a:p>
                    <a:p>
                      <a:pPr algn="ctr">
                        <a:spcAft>
                          <a:spcPts val="0"/>
                        </a:spcAft>
                      </a:pPr>
                      <a:endParaRPr lang="tr-TR" sz="1800" b="1" dirty="0" smtClean="0">
                        <a:effectLst/>
                        <a:latin typeface="Times New Roman"/>
                        <a:ea typeface="Times New Roman"/>
                      </a:endParaRPr>
                    </a:p>
                    <a:p>
                      <a:pPr algn="ctr">
                        <a:spcAft>
                          <a:spcPts val="0"/>
                        </a:spcAft>
                      </a:pPr>
                      <a:endParaRPr lang="tr-TR" sz="1800" b="1" dirty="0" smtClean="0">
                        <a:effectLst/>
                        <a:latin typeface="Times New Roman"/>
                        <a:ea typeface="Times New Roman"/>
                      </a:endParaRPr>
                    </a:p>
                    <a:p>
                      <a:pPr algn="ctr">
                        <a:spcAft>
                          <a:spcPts val="0"/>
                        </a:spcAft>
                      </a:pPr>
                      <a:r>
                        <a:rPr lang="tr-TR" sz="1800" b="1" dirty="0" smtClean="0">
                          <a:effectLst/>
                          <a:latin typeface="Times New Roman"/>
                          <a:ea typeface="Times New Roman"/>
                        </a:rPr>
                        <a:t>1,5 </a:t>
                      </a:r>
                      <a:r>
                        <a:rPr lang="tr-TR" sz="1800" b="1" dirty="0" err="1">
                          <a:effectLst/>
                          <a:latin typeface="Times New Roman"/>
                          <a:ea typeface="Times New Roman"/>
                        </a:rPr>
                        <a:t>dk</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tr-TR" sz="1300" b="1" dirty="0">
                          <a:effectLst/>
                          <a:latin typeface="Times New Roman"/>
                          <a:ea typeface="Times New Roman"/>
                        </a:rPr>
                        <a:t> </a:t>
                      </a:r>
                      <a:endParaRPr lang="tr-TR" sz="1300" b="1" dirty="0" smtClean="0">
                        <a:effectLst/>
                        <a:latin typeface="Times New Roman"/>
                        <a:ea typeface="Times New Roman"/>
                      </a:endParaRPr>
                    </a:p>
                    <a:p>
                      <a:pPr algn="ctr">
                        <a:spcAft>
                          <a:spcPts val="0"/>
                        </a:spcAft>
                      </a:pPr>
                      <a:endParaRPr lang="tr-TR" sz="1300" b="1" dirty="0" smtClean="0">
                        <a:effectLst/>
                        <a:latin typeface="Times New Roman"/>
                        <a:ea typeface="Times New Roman"/>
                      </a:endParaRPr>
                    </a:p>
                    <a:p>
                      <a:pPr algn="ctr">
                        <a:spcAft>
                          <a:spcPts val="0"/>
                        </a:spcAft>
                      </a:pPr>
                      <a:endParaRPr lang="tr-TR" sz="1300" b="1" dirty="0" smtClean="0">
                        <a:effectLst/>
                        <a:latin typeface="Times New Roman"/>
                        <a:ea typeface="Times New Roman"/>
                      </a:endParaRPr>
                    </a:p>
                    <a:p>
                      <a:pPr algn="ctr">
                        <a:spcAft>
                          <a:spcPts val="0"/>
                        </a:spcAft>
                      </a:pPr>
                      <a:endParaRPr lang="tr-TR" sz="1300" b="1" dirty="0" smtClean="0">
                        <a:effectLst/>
                        <a:latin typeface="Times New Roman"/>
                        <a:ea typeface="Times New Roman"/>
                      </a:endParaRPr>
                    </a:p>
                    <a:p>
                      <a:pPr algn="ctr">
                        <a:spcAft>
                          <a:spcPts val="0"/>
                        </a:spcAft>
                      </a:pPr>
                      <a:r>
                        <a:rPr lang="tr-TR" sz="1800" b="1" dirty="0" smtClean="0">
                          <a:effectLst/>
                          <a:latin typeface="Times New Roman"/>
                          <a:ea typeface="Times New Roman"/>
                        </a:rPr>
                        <a:t>1,125 </a:t>
                      </a:r>
                      <a:r>
                        <a:rPr lang="tr-TR" sz="1800" b="1" dirty="0" err="1">
                          <a:effectLst/>
                          <a:latin typeface="Times New Roman"/>
                          <a:ea typeface="Times New Roman"/>
                        </a:rPr>
                        <a:t>dk</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3244">
                <a:tc>
                  <a:txBody>
                    <a:bodyPr/>
                    <a:lstStyle/>
                    <a:p>
                      <a:pPr marL="45085">
                        <a:spcBef>
                          <a:spcPts val="100"/>
                        </a:spcBef>
                        <a:spcAft>
                          <a:spcPts val="0"/>
                        </a:spcAft>
                      </a:pPr>
                      <a:r>
                        <a:rPr lang="tr-TR" sz="1800" b="1">
                          <a:effectLst/>
                          <a:latin typeface="Times New Roman"/>
                          <a:ea typeface="Times New Roman"/>
                        </a:rPr>
                        <a:t>Sosyal Bilimler-2</a:t>
                      </a:r>
                      <a:endParaRPr lang="tr-TR"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gn="r">
                        <a:spcBef>
                          <a:spcPts val="100"/>
                        </a:spcBef>
                        <a:spcAft>
                          <a:spcPts val="0"/>
                        </a:spcAft>
                      </a:pPr>
                      <a:r>
                        <a:rPr lang="tr-TR" sz="1800" b="1" dirty="0">
                          <a:effectLst/>
                          <a:latin typeface="Times New Roman"/>
                          <a:ea typeface="Times New Roman"/>
                        </a:rPr>
                        <a:t>40</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3"/>
                  </a:ext>
                </a:extLst>
              </a:tr>
              <a:tr h="399475">
                <a:tc>
                  <a:txBody>
                    <a:bodyPr/>
                    <a:lstStyle/>
                    <a:p>
                      <a:pPr marL="45085">
                        <a:spcBef>
                          <a:spcPts val="90"/>
                        </a:spcBef>
                        <a:spcAft>
                          <a:spcPts val="0"/>
                        </a:spcAft>
                      </a:pPr>
                      <a:r>
                        <a:rPr lang="tr-TR" sz="1800" b="1">
                          <a:effectLst/>
                          <a:latin typeface="Times New Roman"/>
                          <a:ea typeface="Times New Roman"/>
                        </a:rPr>
                        <a:t>Matematik</a:t>
                      </a:r>
                      <a:endParaRPr lang="tr-TR"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gn="r">
                        <a:spcBef>
                          <a:spcPts val="90"/>
                        </a:spcBef>
                        <a:spcAft>
                          <a:spcPts val="0"/>
                        </a:spcAft>
                      </a:pPr>
                      <a:r>
                        <a:rPr lang="tr-TR" sz="1800" b="1" dirty="0">
                          <a:effectLst/>
                          <a:latin typeface="Times New Roman"/>
                          <a:ea typeface="Times New Roman"/>
                        </a:rPr>
                        <a:t>40</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r h="403244">
                <a:tc>
                  <a:txBody>
                    <a:bodyPr/>
                    <a:lstStyle/>
                    <a:p>
                      <a:pPr marL="45085">
                        <a:spcBef>
                          <a:spcPts val="100"/>
                        </a:spcBef>
                        <a:spcAft>
                          <a:spcPts val="0"/>
                        </a:spcAft>
                      </a:pPr>
                      <a:r>
                        <a:rPr lang="tr-TR" sz="1800" b="1">
                          <a:effectLst/>
                          <a:latin typeface="Times New Roman"/>
                          <a:ea typeface="Times New Roman"/>
                        </a:rPr>
                        <a:t>Fen Bilimleri</a:t>
                      </a:r>
                      <a:endParaRPr lang="tr-TR"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gn="r">
                        <a:spcBef>
                          <a:spcPts val="100"/>
                        </a:spcBef>
                        <a:spcAft>
                          <a:spcPts val="0"/>
                        </a:spcAft>
                      </a:pPr>
                      <a:r>
                        <a:rPr lang="tr-TR" sz="1800" b="1" dirty="0">
                          <a:effectLst/>
                          <a:latin typeface="Times New Roman"/>
                          <a:ea typeface="Times New Roman"/>
                        </a:rPr>
                        <a:t>40</a:t>
                      </a:r>
                      <a:endParaRPr lang="tr-TR"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5"/>
                  </a:ext>
                </a:extLst>
              </a:tr>
              <a:tr h="399475">
                <a:tc>
                  <a:txBody>
                    <a:bodyPr/>
                    <a:lstStyle/>
                    <a:p>
                      <a:pPr marR="33655" algn="r">
                        <a:spcBef>
                          <a:spcPts val="90"/>
                        </a:spcBef>
                        <a:spcAft>
                          <a:spcPts val="0"/>
                        </a:spcAft>
                      </a:pPr>
                      <a:r>
                        <a:rPr lang="tr-TR" sz="1200" b="1">
                          <a:effectLst/>
                          <a:latin typeface="Times New Roman"/>
                          <a:ea typeface="Times New Roman"/>
                        </a:rPr>
                        <a:t>Toplam</a:t>
                      </a:r>
                      <a:endParaRPr lang="tr-TR" sz="11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9065" algn="r">
                        <a:spcBef>
                          <a:spcPts val="90"/>
                        </a:spcBef>
                        <a:spcAft>
                          <a:spcPts val="0"/>
                        </a:spcAft>
                      </a:pPr>
                      <a:r>
                        <a:rPr lang="tr-TR" sz="1800" b="1" dirty="0" smtClean="0">
                          <a:solidFill>
                            <a:srgbClr val="FF0000"/>
                          </a:solidFill>
                          <a:effectLst/>
                          <a:latin typeface="Times New Roman"/>
                          <a:ea typeface="Times New Roman"/>
                        </a:rPr>
                        <a:t>160</a:t>
                      </a:r>
                      <a:endParaRPr lang="tr-TR" sz="1800" dirty="0">
                        <a:solidFill>
                          <a:srgbClr val="FF000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010">
                        <a:lnSpc>
                          <a:spcPts val="1165"/>
                        </a:lnSpc>
                        <a:spcBef>
                          <a:spcPts val="325"/>
                        </a:spcBef>
                        <a:spcAft>
                          <a:spcPts val="0"/>
                        </a:spcAft>
                      </a:pPr>
                      <a:endParaRPr lang="tr-TR" sz="1600" b="1" dirty="0" smtClean="0">
                        <a:solidFill>
                          <a:srgbClr val="FF0000"/>
                        </a:solidFill>
                        <a:effectLst/>
                        <a:latin typeface="Times New Roman"/>
                        <a:ea typeface="Times New Roman"/>
                      </a:endParaRPr>
                    </a:p>
                    <a:p>
                      <a:pPr marL="80010">
                        <a:lnSpc>
                          <a:spcPts val="1165"/>
                        </a:lnSpc>
                        <a:spcBef>
                          <a:spcPts val="325"/>
                        </a:spcBef>
                        <a:spcAft>
                          <a:spcPts val="0"/>
                        </a:spcAft>
                      </a:pPr>
                      <a:r>
                        <a:rPr lang="tr-TR" sz="1600" b="1" dirty="0" smtClean="0">
                          <a:solidFill>
                            <a:srgbClr val="FF0000"/>
                          </a:solidFill>
                          <a:effectLst/>
                          <a:latin typeface="Times New Roman"/>
                          <a:ea typeface="Times New Roman"/>
                        </a:rPr>
                        <a:t>180 </a:t>
                      </a:r>
                      <a:r>
                        <a:rPr lang="tr-TR" sz="1600" b="1" dirty="0" err="1">
                          <a:solidFill>
                            <a:srgbClr val="FF0000"/>
                          </a:solidFill>
                          <a:effectLst/>
                          <a:latin typeface="Times New Roman"/>
                          <a:ea typeface="Times New Roman"/>
                        </a:rPr>
                        <a:t>dk</a:t>
                      </a:r>
                      <a:r>
                        <a:rPr lang="tr-TR" sz="1600" b="1" dirty="0">
                          <a:solidFill>
                            <a:srgbClr val="FF0000"/>
                          </a:solidFill>
                          <a:effectLst/>
                          <a:latin typeface="Times New Roman"/>
                          <a:ea typeface="Times New Roman"/>
                        </a:rPr>
                        <a:t> (3 saat)</a:t>
                      </a:r>
                      <a:endParaRPr lang="tr-TR" sz="1600" dirty="0">
                        <a:solidFill>
                          <a:srgbClr val="FF000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a:lnSpc>
                          <a:spcPts val="1165"/>
                        </a:lnSpc>
                        <a:spcBef>
                          <a:spcPts val="325"/>
                        </a:spcBef>
                        <a:spcAft>
                          <a:spcPts val="0"/>
                        </a:spcAft>
                      </a:pPr>
                      <a:endParaRPr lang="tr-TR" sz="1600" b="1" dirty="0" smtClean="0">
                        <a:solidFill>
                          <a:srgbClr val="FF0000"/>
                        </a:solidFill>
                        <a:effectLst/>
                        <a:latin typeface="Times New Roman"/>
                        <a:ea typeface="Times New Roman"/>
                      </a:endParaRPr>
                    </a:p>
                    <a:p>
                      <a:pPr marL="59055">
                        <a:lnSpc>
                          <a:spcPts val="1165"/>
                        </a:lnSpc>
                        <a:spcBef>
                          <a:spcPts val="325"/>
                        </a:spcBef>
                        <a:spcAft>
                          <a:spcPts val="0"/>
                        </a:spcAft>
                      </a:pPr>
                      <a:r>
                        <a:rPr lang="tr-TR" sz="1600" b="1" dirty="0" smtClean="0">
                          <a:solidFill>
                            <a:srgbClr val="FF0000"/>
                          </a:solidFill>
                          <a:effectLst/>
                          <a:latin typeface="Times New Roman"/>
                          <a:ea typeface="Times New Roman"/>
                        </a:rPr>
                        <a:t>180 </a:t>
                      </a:r>
                      <a:r>
                        <a:rPr lang="tr-TR" sz="1600" b="1" dirty="0" err="1">
                          <a:solidFill>
                            <a:srgbClr val="FF0000"/>
                          </a:solidFill>
                          <a:effectLst/>
                          <a:latin typeface="Times New Roman"/>
                          <a:ea typeface="Times New Roman"/>
                        </a:rPr>
                        <a:t>dk</a:t>
                      </a:r>
                      <a:r>
                        <a:rPr lang="tr-TR" sz="1600" b="1" dirty="0">
                          <a:solidFill>
                            <a:srgbClr val="FF0000"/>
                          </a:solidFill>
                          <a:effectLst/>
                          <a:latin typeface="Times New Roman"/>
                          <a:ea typeface="Times New Roman"/>
                        </a:rPr>
                        <a:t> (3 saat)</a:t>
                      </a:r>
                      <a:endParaRPr lang="tr-TR" sz="1600" dirty="0">
                        <a:solidFill>
                          <a:srgbClr val="FF000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a:lnSpc>
                          <a:spcPts val="1165"/>
                        </a:lnSpc>
                        <a:spcBef>
                          <a:spcPts val="325"/>
                        </a:spcBef>
                        <a:spcAft>
                          <a:spcPts val="0"/>
                        </a:spcAft>
                      </a:pPr>
                      <a:endParaRPr lang="tr-TR" sz="1600" b="1" dirty="0" smtClean="0">
                        <a:solidFill>
                          <a:srgbClr val="FF0000"/>
                        </a:solidFill>
                        <a:effectLst/>
                        <a:latin typeface="Times New Roman"/>
                        <a:ea typeface="Times New Roman"/>
                      </a:endParaRPr>
                    </a:p>
                    <a:p>
                      <a:pPr marL="54610">
                        <a:lnSpc>
                          <a:spcPts val="1165"/>
                        </a:lnSpc>
                        <a:spcBef>
                          <a:spcPts val="325"/>
                        </a:spcBef>
                        <a:spcAft>
                          <a:spcPts val="0"/>
                        </a:spcAft>
                      </a:pPr>
                      <a:r>
                        <a:rPr lang="tr-TR" sz="1600" b="1" dirty="0" smtClean="0">
                          <a:solidFill>
                            <a:srgbClr val="FF0000"/>
                          </a:solidFill>
                          <a:effectLst/>
                          <a:latin typeface="Times New Roman"/>
                          <a:ea typeface="Times New Roman"/>
                        </a:rPr>
                        <a:t>180 </a:t>
                      </a:r>
                      <a:r>
                        <a:rPr lang="tr-TR" sz="1600" b="1" dirty="0">
                          <a:solidFill>
                            <a:srgbClr val="FF0000"/>
                          </a:solidFill>
                          <a:effectLst/>
                          <a:latin typeface="Times New Roman"/>
                          <a:ea typeface="Times New Roman"/>
                        </a:rPr>
                        <a:t>dk(3 saat)</a:t>
                      </a:r>
                      <a:endParaRPr lang="tr-TR" sz="1600" dirty="0">
                        <a:solidFill>
                          <a:srgbClr val="FF0000"/>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76552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836712"/>
            <a:ext cx="7704856" cy="3970318"/>
          </a:xfrm>
          <a:prstGeom prst="rect">
            <a:avLst/>
          </a:prstGeom>
        </p:spPr>
        <p:txBody>
          <a:bodyPr wrap="square">
            <a:spAutoFit/>
          </a:bodyPr>
          <a:lstStyle/>
          <a:p>
            <a:pPr lvl="0"/>
            <a:r>
              <a:rPr lang="tr-TR" sz="2800" b="1" dirty="0" smtClean="0"/>
              <a:t>YÜKSEKÖĞRETİM KURUMLARI SINAVI OTURUMLARINDA KAÇ KİTAPÇIK VERİLECEKTİR?</a:t>
            </a:r>
          </a:p>
          <a:p>
            <a:endParaRPr lang="tr-TR" sz="2800" dirty="0" smtClean="0"/>
          </a:p>
          <a:p>
            <a:r>
              <a:rPr lang="tr-TR" sz="2800" dirty="0" smtClean="0"/>
              <a:t>Yükseköğretim </a:t>
            </a:r>
            <a:r>
              <a:rPr lang="tr-TR" sz="2800" dirty="0"/>
              <a:t>Kurumları Sınavında birinci oturumda (TYT) bir, ikinci oturumda bir olmak üzere toplam iki kitapçık verilecektir.</a:t>
            </a:r>
          </a:p>
          <a:p>
            <a:r>
              <a:rPr lang="tr-TR" sz="2800" dirty="0"/>
              <a:t>Bu uygulama, adaylara zamanı kullanma ve planlama hususunda imkan ve avantaj sağlayan bir durumdur.</a:t>
            </a:r>
          </a:p>
        </p:txBody>
      </p:sp>
    </p:spTree>
    <p:extLst>
      <p:ext uri="{BB962C8B-B14F-4D97-AF65-F5344CB8AC3E}">
        <p14:creationId xmlns:p14="http://schemas.microsoft.com/office/powerpoint/2010/main" val="2964326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tr-TR" dirty="0" smtClean="0"/>
              <a:t>Yerleştirme Nasıl Olacak?</a:t>
            </a:r>
            <a:endParaRPr lang="tr-TR" dirty="0"/>
          </a:p>
        </p:txBody>
      </p:sp>
      <p:sp>
        <p:nvSpPr>
          <p:cNvPr id="4" name="3 Yuvarlatılmış Dikdörtgen"/>
          <p:cNvSpPr/>
          <p:nvPr/>
        </p:nvSpPr>
        <p:spPr>
          <a:xfrm>
            <a:off x="642910" y="2143116"/>
            <a:ext cx="264320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Önlisans</a:t>
            </a:r>
            <a:r>
              <a:rPr lang="tr-TR" dirty="0" smtClean="0"/>
              <a:t> programlarına</a:t>
            </a:r>
            <a:endParaRPr lang="tr-TR" dirty="0"/>
          </a:p>
        </p:txBody>
      </p:sp>
      <p:sp>
        <p:nvSpPr>
          <p:cNvPr id="5" name="4 Dikdörtgen"/>
          <p:cNvSpPr/>
          <p:nvPr/>
        </p:nvSpPr>
        <p:spPr>
          <a:xfrm>
            <a:off x="3714744" y="2143116"/>
            <a:ext cx="4929222"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smtClean="0"/>
              <a:t>Temel Yeterlilik Puanı (TYT-Puanı)</a:t>
            </a:r>
            <a:endParaRPr lang="tr-TR" dirty="0"/>
          </a:p>
        </p:txBody>
      </p:sp>
      <p:sp>
        <p:nvSpPr>
          <p:cNvPr id="6" name="5 Yuvarlatılmış Dikdörtgen"/>
          <p:cNvSpPr/>
          <p:nvPr/>
        </p:nvSpPr>
        <p:spPr>
          <a:xfrm>
            <a:off x="642910" y="3429000"/>
            <a:ext cx="2643206" cy="71438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smtClean="0"/>
              <a:t>Lisans programlarına</a:t>
            </a:r>
            <a:endParaRPr lang="tr-TR" dirty="0"/>
          </a:p>
        </p:txBody>
      </p:sp>
      <p:sp>
        <p:nvSpPr>
          <p:cNvPr id="7" name="6 Dikdörtgen"/>
          <p:cNvSpPr/>
          <p:nvPr/>
        </p:nvSpPr>
        <p:spPr>
          <a:xfrm>
            <a:off x="3714744" y="3500438"/>
            <a:ext cx="49292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Dört puan türü (Sözel, Sayısal, Eşit Ağırlık, Dil) esas alınmaktadır.</a:t>
            </a:r>
            <a:endParaRPr lang="tr-TR" dirty="0"/>
          </a:p>
        </p:txBody>
      </p:sp>
      <p:sp>
        <p:nvSpPr>
          <p:cNvPr id="8" name="7 Dikdörtgen"/>
          <p:cNvSpPr/>
          <p:nvPr/>
        </p:nvSpPr>
        <p:spPr>
          <a:xfrm>
            <a:off x="714348" y="4429132"/>
            <a:ext cx="7858180" cy="1428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2"/>
            <a:r>
              <a:rPr lang="tr-TR" dirty="0" smtClean="0"/>
              <a:t>SÖZ:  </a:t>
            </a:r>
            <a:r>
              <a:rPr lang="tr-TR" dirty="0" smtClean="0"/>
              <a:t>[TYT (%</a:t>
            </a:r>
            <a:r>
              <a:rPr lang="tr-TR" dirty="0" smtClean="0"/>
              <a:t>40)] + [Sözel Test (%60)]</a:t>
            </a:r>
          </a:p>
          <a:p>
            <a:pPr lvl="2"/>
            <a:r>
              <a:rPr lang="tr-TR" dirty="0" smtClean="0"/>
              <a:t>SAY:   </a:t>
            </a:r>
            <a:r>
              <a:rPr lang="tr-TR" dirty="0" smtClean="0"/>
              <a:t>[</a:t>
            </a:r>
            <a:r>
              <a:rPr lang="tr-TR" dirty="0" smtClean="0"/>
              <a:t>TYT</a:t>
            </a:r>
            <a:r>
              <a:rPr lang="tr-TR" dirty="0" smtClean="0"/>
              <a:t> (%</a:t>
            </a:r>
            <a:r>
              <a:rPr lang="tr-TR" dirty="0" smtClean="0"/>
              <a:t>40)] + [Sayısal Test (%60)]</a:t>
            </a:r>
          </a:p>
          <a:p>
            <a:pPr lvl="2"/>
            <a:r>
              <a:rPr lang="tr-TR" dirty="0" smtClean="0"/>
              <a:t>EA:    [</a:t>
            </a:r>
            <a:r>
              <a:rPr lang="tr-TR" dirty="0" smtClean="0"/>
              <a:t>TYT (%</a:t>
            </a:r>
            <a:r>
              <a:rPr lang="tr-TR" dirty="0" smtClean="0"/>
              <a:t>40)] + [Eşit Ağırlık Testi (%60)]</a:t>
            </a:r>
          </a:p>
          <a:p>
            <a:pPr lvl="2"/>
            <a:r>
              <a:rPr lang="tr-TR" dirty="0" smtClean="0"/>
              <a:t>DİL:   [</a:t>
            </a:r>
            <a:r>
              <a:rPr lang="tr-TR" dirty="0" smtClean="0"/>
              <a:t>TYT (%</a:t>
            </a:r>
            <a:r>
              <a:rPr lang="tr-TR" dirty="0" smtClean="0"/>
              <a:t>40)] + [Yabancı Dil Testi (%60)] </a:t>
            </a:r>
            <a:endParaRPr lang="tr-TR" dirty="0"/>
          </a:p>
        </p:txBody>
      </p:sp>
    </p:spTree>
    <p:extLst>
      <p:ext uri="{BB962C8B-B14F-4D97-AF65-F5344CB8AC3E}">
        <p14:creationId xmlns:p14="http://schemas.microsoft.com/office/powerpoint/2010/main" val="81465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tr-TR" dirty="0" smtClean="0"/>
              <a:t>Oturum Sayısı</a:t>
            </a:r>
            <a:endParaRPr lang="tr-TR" dirty="0"/>
          </a:p>
        </p:txBody>
      </p:sp>
      <p:sp>
        <p:nvSpPr>
          <p:cNvPr id="4" name="3 Metin kutusu"/>
          <p:cNvSpPr txBox="1"/>
          <p:nvPr/>
        </p:nvSpPr>
        <p:spPr>
          <a:xfrm>
            <a:off x="571472" y="1857364"/>
            <a:ext cx="2214578"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tr-TR" sz="2400" b="1" u="sng" dirty="0" smtClean="0">
                <a:solidFill>
                  <a:schemeClr val="tx1"/>
                </a:solidFill>
              </a:rPr>
              <a:t>Birinci</a:t>
            </a:r>
          </a:p>
          <a:p>
            <a:pPr algn="ctr"/>
            <a:r>
              <a:rPr lang="tr-TR" sz="2400" b="1" u="sng" dirty="0" smtClean="0">
                <a:solidFill>
                  <a:schemeClr val="tx1"/>
                </a:solidFill>
              </a:rPr>
              <a:t>Oturum</a:t>
            </a:r>
            <a:endParaRPr lang="tr-TR" sz="2400" b="1" u="sng" dirty="0">
              <a:solidFill>
                <a:schemeClr val="tx1"/>
              </a:solidFill>
            </a:endParaRPr>
          </a:p>
        </p:txBody>
      </p:sp>
      <p:sp>
        <p:nvSpPr>
          <p:cNvPr id="5" name="4 Metin kutusu"/>
          <p:cNvSpPr txBox="1"/>
          <p:nvPr/>
        </p:nvSpPr>
        <p:spPr>
          <a:xfrm>
            <a:off x="571472" y="3143248"/>
            <a:ext cx="2214578"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tr-TR" sz="2400" b="1" u="sng" dirty="0" smtClean="0">
                <a:solidFill>
                  <a:schemeClr val="tx1"/>
                </a:solidFill>
              </a:rPr>
              <a:t>İkinci</a:t>
            </a:r>
          </a:p>
          <a:p>
            <a:pPr algn="ctr"/>
            <a:r>
              <a:rPr lang="tr-TR" sz="2400" b="1" u="sng" dirty="0" smtClean="0">
                <a:solidFill>
                  <a:schemeClr val="tx1"/>
                </a:solidFill>
              </a:rPr>
              <a:t>Oturum</a:t>
            </a:r>
            <a:endParaRPr lang="tr-TR" sz="2400" b="1" u="sng" dirty="0">
              <a:solidFill>
                <a:schemeClr val="tx1"/>
              </a:solidFill>
            </a:endParaRPr>
          </a:p>
        </p:txBody>
      </p:sp>
      <p:sp>
        <p:nvSpPr>
          <p:cNvPr id="6" name="5 Sağ Ok"/>
          <p:cNvSpPr/>
          <p:nvPr/>
        </p:nvSpPr>
        <p:spPr>
          <a:xfrm>
            <a:off x="2928926" y="1785926"/>
            <a:ext cx="2286016"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Cumartesi sabah</a:t>
            </a:r>
            <a:endParaRPr lang="tr-TR" dirty="0"/>
          </a:p>
        </p:txBody>
      </p:sp>
      <p:sp>
        <p:nvSpPr>
          <p:cNvPr id="7" name="6 Sağ Ok"/>
          <p:cNvSpPr/>
          <p:nvPr/>
        </p:nvSpPr>
        <p:spPr>
          <a:xfrm>
            <a:off x="2928926" y="3000372"/>
            <a:ext cx="2286016" cy="107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Pazar sabah</a:t>
            </a:r>
            <a:endParaRPr lang="tr-TR" dirty="0"/>
          </a:p>
        </p:txBody>
      </p:sp>
      <p:sp>
        <p:nvSpPr>
          <p:cNvPr id="9" name="8 Yuvarlatılmış Dikdörtgen"/>
          <p:cNvSpPr/>
          <p:nvPr/>
        </p:nvSpPr>
        <p:spPr>
          <a:xfrm>
            <a:off x="5357818" y="1714488"/>
            <a:ext cx="3286148" cy="100013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u="sng" dirty="0" smtClean="0">
                <a:solidFill>
                  <a:srgbClr val="FF0000"/>
                </a:solidFill>
              </a:rPr>
              <a:t>TYT</a:t>
            </a:r>
          </a:p>
          <a:p>
            <a:pPr algn="ctr"/>
            <a:r>
              <a:rPr lang="tr-TR" sz="1600" dirty="0" smtClean="0"/>
              <a:t> (</a:t>
            </a:r>
            <a:r>
              <a:rPr lang="tr-TR" sz="1600" dirty="0" err="1" smtClean="0"/>
              <a:t>Türkçe,Matematik,Sosyal</a:t>
            </a:r>
            <a:r>
              <a:rPr lang="tr-TR" sz="1600" dirty="0"/>
              <a:t> </a:t>
            </a:r>
            <a:r>
              <a:rPr lang="tr-TR" sz="1600" dirty="0" smtClean="0"/>
              <a:t>Ve</a:t>
            </a:r>
            <a:r>
              <a:rPr lang="tr-TR" sz="1600" dirty="0" smtClean="0"/>
              <a:t> </a:t>
            </a:r>
            <a:r>
              <a:rPr lang="tr-TR" sz="1600" dirty="0" smtClean="0"/>
              <a:t>Fen bilimleri</a:t>
            </a:r>
            <a:r>
              <a:rPr lang="tr-TR" sz="1600" dirty="0" smtClean="0"/>
              <a:t>)</a:t>
            </a:r>
            <a:endParaRPr lang="tr-TR" sz="1600" dirty="0" smtClean="0"/>
          </a:p>
        </p:txBody>
      </p:sp>
      <p:sp>
        <p:nvSpPr>
          <p:cNvPr id="10" name="9 Yuvarlatılmış Dikdörtgen"/>
          <p:cNvSpPr/>
          <p:nvPr/>
        </p:nvSpPr>
        <p:spPr>
          <a:xfrm>
            <a:off x="5361370" y="3011470"/>
            <a:ext cx="3325430" cy="150817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u="sng" dirty="0" smtClean="0">
                <a:solidFill>
                  <a:srgbClr val="FF0000"/>
                </a:solidFill>
              </a:rPr>
              <a:t>AYT</a:t>
            </a:r>
          </a:p>
          <a:p>
            <a:pPr algn="ctr"/>
            <a:r>
              <a:rPr lang="tr-TR" sz="1600" b="1" dirty="0" smtClean="0">
                <a:solidFill>
                  <a:schemeClr val="bg1">
                    <a:lumMod val="95000"/>
                  </a:schemeClr>
                </a:solidFill>
              </a:rPr>
              <a:t>Türk </a:t>
            </a:r>
            <a:r>
              <a:rPr lang="tr-TR" sz="1600" b="1" dirty="0" smtClean="0">
                <a:solidFill>
                  <a:schemeClr val="bg1">
                    <a:lumMod val="95000"/>
                  </a:schemeClr>
                </a:solidFill>
              </a:rPr>
              <a:t>Dili ve Edebiyatı-Sosyal Bilimler 1</a:t>
            </a:r>
          </a:p>
          <a:p>
            <a:pPr algn="ctr"/>
            <a:r>
              <a:rPr lang="tr-TR" sz="1600" b="1" dirty="0">
                <a:solidFill>
                  <a:srgbClr val="FFFF00"/>
                </a:solidFill>
              </a:rPr>
              <a:t>Matematik </a:t>
            </a:r>
          </a:p>
          <a:p>
            <a:pPr algn="ctr"/>
            <a:r>
              <a:rPr lang="tr-TR" sz="1600" b="1" dirty="0" smtClean="0">
                <a:solidFill>
                  <a:schemeClr val="bg1">
                    <a:lumMod val="95000"/>
                  </a:schemeClr>
                </a:solidFill>
              </a:rPr>
              <a:t>Sosyal </a:t>
            </a:r>
            <a:r>
              <a:rPr lang="tr-TR" sz="1600" b="1" dirty="0" smtClean="0">
                <a:solidFill>
                  <a:schemeClr val="bg1">
                    <a:lumMod val="95000"/>
                  </a:schemeClr>
                </a:solidFill>
              </a:rPr>
              <a:t>Bilimler2</a:t>
            </a:r>
          </a:p>
          <a:p>
            <a:pPr algn="ctr"/>
            <a:r>
              <a:rPr lang="tr-TR" sz="1600" b="1" dirty="0" smtClean="0">
                <a:solidFill>
                  <a:srgbClr val="FFFF00"/>
                </a:solidFill>
              </a:rPr>
              <a:t>Fen </a:t>
            </a:r>
            <a:r>
              <a:rPr lang="tr-TR" sz="1600" b="1" dirty="0" smtClean="0">
                <a:solidFill>
                  <a:srgbClr val="FFFF00"/>
                </a:solidFill>
              </a:rPr>
              <a:t>Bilimleri</a:t>
            </a:r>
            <a:endParaRPr lang="tr-TR" sz="1600" b="1" dirty="0">
              <a:solidFill>
                <a:srgbClr val="FFFF00"/>
              </a:solidFill>
            </a:endParaRPr>
          </a:p>
        </p:txBody>
      </p:sp>
      <p:sp>
        <p:nvSpPr>
          <p:cNvPr id="11" name="10 Metin kutusu"/>
          <p:cNvSpPr txBox="1"/>
          <p:nvPr/>
        </p:nvSpPr>
        <p:spPr>
          <a:xfrm>
            <a:off x="550613" y="4602488"/>
            <a:ext cx="221457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2400" b="1" u="sng" dirty="0" smtClean="0">
                <a:solidFill>
                  <a:srgbClr val="FF0000"/>
                </a:solidFill>
              </a:rPr>
              <a:t>Yabancı Dil</a:t>
            </a:r>
          </a:p>
          <a:p>
            <a:pPr algn="ctr"/>
            <a:r>
              <a:rPr lang="tr-TR" sz="2400" b="1" u="sng" dirty="0" smtClean="0">
                <a:solidFill>
                  <a:srgbClr val="FF0000"/>
                </a:solidFill>
              </a:rPr>
              <a:t>Oturumu</a:t>
            </a:r>
            <a:endParaRPr lang="tr-TR" sz="2400" b="1" u="sng" dirty="0">
              <a:solidFill>
                <a:srgbClr val="FF0000"/>
              </a:solidFill>
            </a:endParaRPr>
          </a:p>
        </p:txBody>
      </p:sp>
      <p:sp>
        <p:nvSpPr>
          <p:cNvPr id="12" name="11 Sağ Ok"/>
          <p:cNvSpPr/>
          <p:nvPr/>
        </p:nvSpPr>
        <p:spPr>
          <a:xfrm>
            <a:off x="2928926" y="4602488"/>
            <a:ext cx="2286016" cy="107157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b="1" dirty="0" smtClean="0">
                <a:solidFill>
                  <a:srgbClr val="FF0000"/>
                </a:solidFill>
              </a:rPr>
              <a:t>Pazar  öğleden sonra</a:t>
            </a:r>
            <a:endParaRPr lang="tr-TR" b="1" dirty="0">
              <a:solidFill>
                <a:srgbClr val="FF0000"/>
              </a:solidFill>
            </a:endParaRPr>
          </a:p>
        </p:txBody>
      </p:sp>
      <p:sp>
        <p:nvSpPr>
          <p:cNvPr id="13" name="12 Yuvarlatılmış Dikdörtgen"/>
          <p:cNvSpPr/>
          <p:nvPr/>
        </p:nvSpPr>
        <p:spPr>
          <a:xfrm>
            <a:off x="5480145" y="4745364"/>
            <a:ext cx="3214710" cy="78581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b="1" u="sng" dirty="0" smtClean="0">
                <a:solidFill>
                  <a:srgbClr val="FF0000"/>
                </a:solidFill>
              </a:rPr>
              <a:t>DİL</a:t>
            </a:r>
            <a:endParaRPr lang="tr-TR" b="1" u="sng" dirty="0" smtClean="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dirty="0" smtClean="0"/>
              <a:t>Özel Yetenekle Öğrenci Nasıl Alınacak?</a:t>
            </a:r>
            <a:endParaRPr lang="tr-TR" dirty="0"/>
          </a:p>
        </p:txBody>
      </p:sp>
      <p:sp>
        <p:nvSpPr>
          <p:cNvPr id="4" name="3 Dikdörtgen"/>
          <p:cNvSpPr/>
          <p:nvPr/>
        </p:nvSpPr>
        <p:spPr>
          <a:xfrm>
            <a:off x="1357290" y="2214554"/>
            <a:ext cx="6500858" cy="18573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t>Özel yetenekle öğrenci alan programlarda </a:t>
            </a:r>
            <a:r>
              <a:rPr lang="tr-TR" dirty="0" err="1" smtClean="0"/>
              <a:t>geçen</a:t>
            </a:r>
            <a:r>
              <a:rPr lang="tr-TR" dirty="0" smtClean="0"/>
              <a:t> sene olduğu gibi baraj puanı bu yıl da aynı tutulmuştur. Temel Yeterlilikler Testi’ne giren ve </a:t>
            </a:r>
            <a:r>
              <a:rPr lang="tr-TR" b="1" dirty="0" smtClean="0">
                <a:solidFill>
                  <a:srgbClr val="0070C0"/>
                </a:solidFill>
              </a:rPr>
              <a:t>Temel Yeterlilik Puanı en az 150</a:t>
            </a:r>
            <a:r>
              <a:rPr lang="tr-TR" dirty="0" smtClean="0">
                <a:solidFill>
                  <a:srgbClr val="0070C0"/>
                </a:solidFill>
              </a:rPr>
              <a:t> </a:t>
            </a:r>
            <a:r>
              <a:rPr lang="tr-TR" dirty="0" smtClean="0"/>
              <a:t>olan adaylar Özel Yetenekle Öğrenci Alan Lisans programlarını tercih edebileceklerdir</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548680"/>
            <a:ext cx="6870700" cy="1296144"/>
          </a:xfrm>
        </p:spPr>
        <p:txBody>
          <a:bodyPr>
            <a:normAutofit fontScale="90000"/>
          </a:bodyPr>
          <a:lstStyle/>
          <a:p>
            <a:pPr>
              <a:defRPr/>
            </a:pPr>
            <a:r>
              <a:rPr lang="tr-TR" sz="3600" dirty="0">
                <a:latin typeface="Arial Black" panose="020B0A04020102020204" pitchFamily="34" charset="0"/>
              </a:rPr>
              <a:t> </a:t>
            </a:r>
            <a:r>
              <a:rPr lang="tr-TR" sz="2700" dirty="0">
                <a:latin typeface="Arial Black" panose="020B0A04020102020204" pitchFamily="34" charset="0"/>
              </a:rPr>
              <a:t>Yükseköğretim Programlarına Başvurabilmek İçin En Az Kaç Puan Almak Gerekir?</a:t>
            </a:r>
            <a:r>
              <a:rPr lang="tr-TR" sz="2700" dirty="0"/>
              <a:t/>
            </a:r>
            <a:br>
              <a:rPr lang="tr-TR" sz="2700" dirty="0"/>
            </a:br>
            <a:endParaRPr lang="tr-TR" sz="27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65938358"/>
              </p:ext>
            </p:extLst>
          </p:nvPr>
        </p:nvGraphicFramePr>
        <p:xfrm>
          <a:off x="20638" y="1772816"/>
          <a:ext cx="9144000" cy="4101049"/>
        </p:xfrm>
        <a:graphic>
          <a:graphicData uri="http://schemas.openxmlformats.org/drawingml/2006/table">
            <a:tbl>
              <a:tblPr>
                <a:tableStyleId>{0505E3EF-67EA-436B-97B2-0124C06EBD24}</a:tableStyleId>
              </a:tblPr>
              <a:tblGrid>
                <a:gridCol w="5838939">
                  <a:extLst>
                    <a:ext uri="{9D8B030D-6E8A-4147-A177-3AD203B41FA5}">
                      <a16:colId xmlns:a16="http://schemas.microsoft.com/office/drawing/2014/main" val="20000"/>
                    </a:ext>
                  </a:extLst>
                </a:gridCol>
                <a:gridCol w="1602454">
                  <a:extLst>
                    <a:ext uri="{9D8B030D-6E8A-4147-A177-3AD203B41FA5}">
                      <a16:colId xmlns:a16="http://schemas.microsoft.com/office/drawing/2014/main" val="20001"/>
                    </a:ext>
                  </a:extLst>
                </a:gridCol>
                <a:gridCol w="1702607">
                  <a:extLst>
                    <a:ext uri="{9D8B030D-6E8A-4147-A177-3AD203B41FA5}">
                      <a16:colId xmlns:a16="http://schemas.microsoft.com/office/drawing/2014/main" val="20002"/>
                    </a:ext>
                  </a:extLst>
                </a:gridCol>
              </a:tblGrid>
              <a:tr h="41508">
                <a:tc gridSpan="3">
                  <a:txBody>
                    <a:bodyPr/>
                    <a:lstStyle/>
                    <a:p>
                      <a:pPr algn="ctr" fontAlgn="ctr"/>
                      <a:endParaRPr lang="tr-TR" sz="1400" b="1" i="0" u="none" strike="noStrike" dirty="0">
                        <a:effectLst/>
                        <a:latin typeface="Comic Sans MS" panose="030F0702030302020204" pitchFamily="66" charset="0"/>
                      </a:endParaRPr>
                    </a:p>
                  </a:txBody>
                  <a:tcPr marL="7144" marR="7144" marT="9526"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77179">
                <a:tc>
                  <a:txBody>
                    <a:bodyPr/>
                    <a:lstStyle/>
                    <a:p>
                      <a:pPr algn="ctr" fontAlgn="ctr"/>
                      <a:endParaRPr lang="tr-TR" sz="1100" b="1" i="0" u="none" strike="noStrike" dirty="0">
                        <a:effectLst/>
                        <a:latin typeface="Comic Sans MS" panose="030F0702030302020204" pitchFamily="66" charset="0"/>
                      </a:endParaRPr>
                    </a:p>
                  </a:txBody>
                  <a:tcPr marL="7144" marR="7144" marT="9526" marB="0" anchor="ctr"/>
                </a:tc>
                <a:tc>
                  <a:txBody>
                    <a:bodyPr/>
                    <a:lstStyle/>
                    <a:p>
                      <a:pPr algn="ctr" fontAlgn="ctr"/>
                      <a:endParaRPr lang="tr-TR" sz="1100" b="1" i="0" u="none" strike="noStrike" dirty="0">
                        <a:effectLst/>
                        <a:latin typeface="Comic Sans MS" panose="030F0702030302020204" pitchFamily="66" charset="0"/>
                      </a:endParaRPr>
                    </a:p>
                  </a:txBody>
                  <a:tcPr marL="7144" marR="7144" marT="9526" marB="0" anchor="ctr"/>
                </a:tc>
                <a:tc>
                  <a:txBody>
                    <a:bodyPr/>
                    <a:lstStyle/>
                    <a:p>
                      <a:pPr algn="ctr" fontAlgn="ctr"/>
                      <a:endParaRPr lang="tr-TR" sz="1100" b="1" i="0" u="none" strike="noStrike">
                        <a:effectLst/>
                        <a:latin typeface="Comic Sans MS" panose="030F0702030302020204" pitchFamily="66" charset="0"/>
                      </a:endParaRPr>
                    </a:p>
                  </a:txBody>
                  <a:tcPr marL="7144" marR="7144" marT="9526" marB="0" anchor="ctr"/>
                </a:tc>
                <a:extLst>
                  <a:ext uri="{0D108BD9-81ED-4DB2-BD59-A6C34878D82A}">
                    <a16:rowId xmlns:a16="http://schemas.microsoft.com/office/drawing/2014/main" val="10001"/>
                  </a:ext>
                </a:extLst>
              </a:tr>
              <a:tr h="551819">
                <a:tc>
                  <a:txBody>
                    <a:bodyPr/>
                    <a:lstStyle/>
                    <a:p>
                      <a:pPr algn="ctr" fontAlgn="ctr"/>
                      <a:endParaRPr lang="tr-TR" sz="1100" b="1" i="0" u="none" strike="noStrike" dirty="0">
                        <a:effectLst/>
                        <a:latin typeface="Comic Sans MS" panose="030F0702030302020204" pitchFamily="66" charset="0"/>
                      </a:endParaRPr>
                    </a:p>
                  </a:txBody>
                  <a:tcPr marL="7144" marR="7144" marT="9526" marB="0" anchor="ctr">
                    <a:solidFill>
                      <a:srgbClr val="00B0F0"/>
                    </a:solidFill>
                  </a:tcPr>
                </a:tc>
                <a:tc>
                  <a:txBody>
                    <a:bodyPr/>
                    <a:lstStyle/>
                    <a:p>
                      <a:pPr algn="ctr" fontAlgn="ctr"/>
                      <a:endParaRPr lang="tr-TR" sz="1100" b="1" i="0" u="none" strike="noStrike" dirty="0">
                        <a:effectLst/>
                        <a:latin typeface="Comic Sans MS" panose="030F0702030302020204" pitchFamily="66" charset="0"/>
                      </a:endParaRPr>
                    </a:p>
                  </a:txBody>
                  <a:tcPr marL="7144" marR="7144" marT="9526" marB="0" anchor="ctr">
                    <a:solidFill>
                      <a:srgbClr val="00B0F0"/>
                    </a:solidFill>
                  </a:tcPr>
                </a:tc>
                <a:tc>
                  <a:txBody>
                    <a:bodyPr/>
                    <a:lstStyle/>
                    <a:p>
                      <a:pPr algn="ctr" fontAlgn="ctr"/>
                      <a:endParaRPr lang="tr-TR" sz="1100" b="1" i="0" u="none" strike="noStrike" dirty="0">
                        <a:effectLst/>
                        <a:latin typeface="Comic Sans MS" panose="030F0702030302020204" pitchFamily="66" charset="0"/>
                      </a:endParaRPr>
                    </a:p>
                  </a:txBody>
                  <a:tcPr marL="7144" marR="7144" marT="9526" marB="0" anchor="ctr">
                    <a:solidFill>
                      <a:srgbClr val="00B0F0"/>
                    </a:solidFill>
                  </a:tcPr>
                </a:tc>
                <a:extLst>
                  <a:ext uri="{0D108BD9-81ED-4DB2-BD59-A6C34878D82A}">
                    <a16:rowId xmlns:a16="http://schemas.microsoft.com/office/drawing/2014/main" val="10002"/>
                  </a:ext>
                </a:extLst>
              </a:tr>
              <a:tr h="436279">
                <a:tc gridSpan="3">
                  <a:txBody>
                    <a:bodyPr/>
                    <a:lstStyle/>
                    <a:p>
                      <a:pPr algn="ctr" fontAlgn="ctr"/>
                      <a:r>
                        <a:rPr lang="tr-TR" sz="1400" b="1" u="none" strike="noStrike" dirty="0">
                          <a:effectLst/>
                          <a:latin typeface="Comic Sans MS" panose="030F0702030302020204" pitchFamily="66" charset="0"/>
                        </a:rPr>
                        <a:t> Hukuk, Mimarlık, Mühendislik, Tıp, Öğretmenlik Programlarına Başvurabilmek İçin En Düşük Başarı Sırası Nedir?</a:t>
                      </a:r>
                      <a:endParaRPr lang="tr-TR" sz="1400" b="1" i="0" u="none" strike="noStrike" dirty="0">
                        <a:effectLst/>
                        <a:latin typeface="Comic Sans MS" panose="030F0702030302020204" pitchFamily="66" charset="0"/>
                      </a:endParaRPr>
                    </a:p>
                  </a:txBody>
                  <a:tcPr marL="7144" marR="7144" marT="9526"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275909">
                <a:tc>
                  <a:txBody>
                    <a:bodyPr/>
                    <a:lstStyle/>
                    <a:p>
                      <a:pPr algn="ctr" fontAlgn="ctr"/>
                      <a:r>
                        <a:rPr lang="tr-TR" sz="1100" b="1" u="none" strike="noStrike" dirty="0">
                          <a:effectLst/>
                          <a:latin typeface="Comic Sans MS" panose="030F0702030302020204" pitchFamily="66" charset="0"/>
                        </a:rPr>
                        <a:t>Program Türü</a:t>
                      </a:r>
                      <a:endParaRPr lang="tr-TR" sz="1100" b="1" i="0" u="none" strike="noStrike" dirty="0">
                        <a:effectLst/>
                        <a:latin typeface="Comic Sans MS" panose="030F0702030302020204" pitchFamily="66" charset="0"/>
                      </a:endParaRPr>
                    </a:p>
                  </a:txBody>
                  <a:tcPr marL="7144" marR="7144" marT="9526" marB="0" anchor="ctr"/>
                </a:tc>
                <a:tc>
                  <a:txBody>
                    <a:bodyPr/>
                    <a:lstStyle/>
                    <a:p>
                      <a:pPr algn="ctr" fontAlgn="ctr"/>
                      <a:r>
                        <a:rPr lang="tr-TR" sz="1100" b="1" u="none" strike="noStrike" dirty="0">
                          <a:effectLst/>
                          <a:latin typeface="Comic Sans MS" panose="030F0702030302020204" pitchFamily="66" charset="0"/>
                        </a:rPr>
                        <a:t>İlgili Puan </a:t>
                      </a:r>
                      <a:r>
                        <a:rPr lang="tr-TR" sz="1100" b="1" u="none" strike="noStrike" dirty="0" smtClean="0">
                          <a:effectLst/>
                          <a:latin typeface="Comic Sans MS" panose="030F0702030302020204" pitchFamily="66" charset="0"/>
                        </a:rPr>
                        <a:t>Türü</a:t>
                      </a:r>
                      <a:endParaRPr lang="tr-TR" sz="1100" b="1" i="0" u="none" strike="noStrike" dirty="0">
                        <a:effectLst/>
                        <a:latin typeface="Comic Sans MS" panose="030F0702030302020204" pitchFamily="66" charset="0"/>
                      </a:endParaRPr>
                    </a:p>
                  </a:txBody>
                  <a:tcPr marL="7144" marR="7144" marT="9526" marB="0" anchor="ctr"/>
                </a:tc>
                <a:tc>
                  <a:txBody>
                    <a:bodyPr/>
                    <a:lstStyle/>
                    <a:p>
                      <a:pPr algn="ctr" fontAlgn="ctr"/>
                      <a:r>
                        <a:rPr lang="tr-TR" sz="1100" b="1" u="none" strike="noStrike" dirty="0">
                          <a:effectLst/>
                          <a:latin typeface="Comic Sans MS" panose="030F0702030302020204" pitchFamily="66" charset="0"/>
                        </a:rPr>
                        <a:t>Başarı Sırası*</a:t>
                      </a:r>
                      <a:endParaRPr lang="tr-TR" sz="1100" b="1" i="0" u="none" strike="noStrike" dirty="0">
                        <a:effectLst/>
                        <a:latin typeface="Comic Sans MS" panose="030F0702030302020204" pitchFamily="66" charset="0"/>
                      </a:endParaRPr>
                    </a:p>
                  </a:txBody>
                  <a:tcPr marL="7144" marR="7144" marT="9526" marB="0" anchor="ctr"/>
                </a:tc>
                <a:extLst>
                  <a:ext uri="{0D108BD9-81ED-4DB2-BD59-A6C34878D82A}">
                    <a16:rowId xmlns:a16="http://schemas.microsoft.com/office/drawing/2014/main" val="10004"/>
                  </a:ext>
                </a:extLst>
              </a:tr>
              <a:tr h="344832">
                <a:tc>
                  <a:txBody>
                    <a:bodyPr/>
                    <a:lstStyle/>
                    <a:p>
                      <a:pPr algn="ctr" fontAlgn="ctr"/>
                      <a:r>
                        <a:rPr lang="tr-TR" sz="1100" b="1" u="none" strike="noStrike" dirty="0">
                          <a:effectLst/>
                          <a:latin typeface="Comic Sans MS" panose="030F0702030302020204" pitchFamily="66" charset="0"/>
                        </a:rPr>
                        <a:t>Hukuk programlarına yerleştirme işlemlerinde</a:t>
                      </a:r>
                      <a:endParaRPr lang="tr-TR" sz="1100" b="1" i="0" u="none" strike="noStrike" dirty="0">
                        <a:effectLst/>
                        <a:latin typeface="Comic Sans MS" panose="030F0702030302020204" pitchFamily="66" charset="0"/>
                      </a:endParaRPr>
                    </a:p>
                  </a:txBody>
                  <a:tcPr marL="7144" marR="7144" marT="9526" marB="0" anchor="ctr">
                    <a:solidFill>
                      <a:schemeClr val="accent3">
                        <a:lumMod val="60000"/>
                        <a:lumOff val="40000"/>
                      </a:schemeClr>
                    </a:solidFill>
                  </a:tcPr>
                </a:tc>
                <a:tc>
                  <a:txBody>
                    <a:bodyPr/>
                    <a:lstStyle/>
                    <a:p>
                      <a:pPr algn="ctr" fontAlgn="ctr"/>
                      <a:r>
                        <a:rPr lang="tr-TR" sz="1100" b="1" u="none" strike="noStrike" dirty="0" smtClean="0">
                          <a:effectLst/>
                          <a:latin typeface="Comic Sans MS" panose="030F0702030302020204" pitchFamily="66" charset="0"/>
                        </a:rPr>
                        <a:t>İlgili </a:t>
                      </a:r>
                      <a:r>
                        <a:rPr lang="tr-TR" sz="1100" b="1" u="none" strike="noStrike" dirty="0">
                          <a:effectLst/>
                          <a:latin typeface="Comic Sans MS" panose="030F0702030302020204" pitchFamily="66" charset="0"/>
                        </a:rPr>
                        <a:t>Puan Türünde</a:t>
                      </a:r>
                      <a:endParaRPr lang="tr-TR" sz="1100" b="1" i="0" u="none" strike="noStrike" dirty="0">
                        <a:effectLst/>
                        <a:latin typeface="Comic Sans MS" panose="030F0702030302020204" pitchFamily="66" charset="0"/>
                      </a:endParaRPr>
                    </a:p>
                  </a:txBody>
                  <a:tcPr marL="7144" marR="7144" marT="9526" marB="0" anchor="ctr">
                    <a:solidFill>
                      <a:schemeClr val="accent3">
                        <a:lumMod val="60000"/>
                        <a:lumOff val="40000"/>
                      </a:schemeClr>
                    </a:solidFill>
                  </a:tcPr>
                </a:tc>
                <a:tc>
                  <a:txBody>
                    <a:bodyPr/>
                    <a:lstStyle/>
                    <a:p>
                      <a:pPr algn="ctr" fontAlgn="ctr"/>
                      <a:r>
                        <a:rPr lang="nl-NL" sz="1100" b="1" u="none" strike="noStrike" dirty="0">
                          <a:effectLst/>
                          <a:latin typeface="Comic Sans MS" panose="030F0702030302020204" pitchFamily="66" charset="0"/>
                        </a:rPr>
                        <a:t>En düşük </a:t>
                      </a:r>
                      <a:r>
                        <a:rPr lang="nl-NL" sz="1100" b="1" u="none" strike="noStrike" dirty="0" smtClean="0">
                          <a:effectLst/>
                          <a:latin typeface="Comic Sans MS" panose="030F0702030302020204" pitchFamily="66" charset="0"/>
                        </a:rPr>
                        <a:t>1</a:t>
                      </a:r>
                      <a:r>
                        <a:rPr lang="tr-TR" sz="1100" b="1" u="none" strike="noStrike" dirty="0" smtClean="0">
                          <a:effectLst/>
                          <a:latin typeface="Comic Sans MS" panose="030F0702030302020204" pitchFamily="66" charset="0"/>
                        </a:rPr>
                        <a:t>9</a:t>
                      </a:r>
                      <a:r>
                        <a:rPr lang="nl-NL" sz="1100" b="1" u="none" strike="noStrike" dirty="0" smtClean="0">
                          <a:effectLst/>
                          <a:latin typeface="Comic Sans MS" panose="030F0702030302020204" pitchFamily="66" charset="0"/>
                        </a:rPr>
                        <a:t>0 </a:t>
                      </a:r>
                      <a:r>
                        <a:rPr lang="nl-NL" sz="1100" b="1" u="none" strike="noStrike" dirty="0">
                          <a:effectLst/>
                          <a:latin typeface="Comic Sans MS" panose="030F0702030302020204" pitchFamily="66" charset="0"/>
                        </a:rPr>
                        <a:t>bininci (</a:t>
                      </a:r>
                      <a:r>
                        <a:rPr lang="nl-NL" sz="1100" b="1" u="none" strike="noStrike" dirty="0" smtClean="0">
                          <a:effectLst/>
                          <a:latin typeface="Comic Sans MS" panose="030F0702030302020204" pitchFamily="66" charset="0"/>
                        </a:rPr>
                        <a:t>1</a:t>
                      </a:r>
                      <a:r>
                        <a:rPr lang="tr-TR" sz="1100" b="1" u="none" strike="noStrike" dirty="0" smtClean="0">
                          <a:effectLst/>
                          <a:latin typeface="Comic Sans MS" panose="030F0702030302020204" pitchFamily="66" charset="0"/>
                        </a:rPr>
                        <a:t>9</a:t>
                      </a:r>
                      <a:r>
                        <a:rPr lang="nl-NL" sz="1100" b="1" u="none" strike="noStrike" dirty="0" smtClean="0">
                          <a:effectLst/>
                          <a:latin typeface="Comic Sans MS" panose="030F0702030302020204" pitchFamily="66" charset="0"/>
                        </a:rPr>
                        <a:t>0.000</a:t>
                      </a:r>
                      <a:r>
                        <a:rPr lang="nl-NL" sz="1100" b="1" u="none" strike="noStrike" dirty="0">
                          <a:effectLst/>
                          <a:latin typeface="Comic Sans MS" panose="030F0702030302020204" pitchFamily="66" charset="0"/>
                        </a:rPr>
                        <a:t>)</a:t>
                      </a:r>
                      <a:endParaRPr lang="nl-NL" sz="1100" b="1" i="0" u="none" strike="noStrike" dirty="0">
                        <a:effectLst/>
                        <a:latin typeface="Comic Sans MS" panose="030F0702030302020204" pitchFamily="66" charset="0"/>
                      </a:endParaRPr>
                    </a:p>
                  </a:txBody>
                  <a:tcPr marL="7144" marR="7144" marT="9526" marB="0" anchor="ctr">
                    <a:solidFill>
                      <a:schemeClr val="accent3">
                        <a:lumMod val="60000"/>
                        <a:lumOff val="40000"/>
                      </a:schemeClr>
                    </a:solidFill>
                  </a:tcPr>
                </a:tc>
                <a:extLst>
                  <a:ext uri="{0D108BD9-81ED-4DB2-BD59-A6C34878D82A}">
                    <a16:rowId xmlns:a16="http://schemas.microsoft.com/office/drawing/2014/main" val="10005"/>
                  </a:ext>
                </a:extLst>
              </a:tr>
              <a:tr h="536489">
                <a:tc>
                  <a:txBody>
                    <a:bodyPr/>
                    <a:lstStyle/>
                    <a:p>
                      <a:pPr algn="ctr" fontAlgn="ctr"/>
                      <a:r>
                        <a:rPr lang="tr-TR" sz="1100" b="1" u="none" strike="noStrike" dirty="0">
                          <a:effectLst/>
                          <a:latin typeface="Comic Sans MS" panose="030F0702030302020204" pitchFamily="66" charset="0"/>
                        </a:rPr>
                        <a:t>Mühendislik programlarına yerleştirme işlemlerinde (Orman, Ziraat, Su Ürünleri Fakülteleri hariç, Ziraat Fakültesi Gıda Mühendisliği programı dâhil)</a:t>
                      </a:r>
                      <a:endParaRPr lang="tr-TR" sz="1100" b="1" i="0" u="none" strike="noStrike" dirty="0">
                        <a:effectLst/>
                        <a:latin typeface="Comic Sans MS" panose="030F0702030302020204" pitchFamily="66" charset="0"/>
                      </a:endParaRPr>
                    </a:p>
                  </a:txBody>
                  <a:tcPr marL="7144" marR="7144" marT="9526" marB="0" anchor="ctr">
                    <a:solidFill>
                      <a:schemeClr val="accent4">
                        <a:lumMod val="60000"/>
                        <a:lumOff val="40000"/>
                      </a:schemeClr>
                    </a:solidFill>
                  </a:tcPr>
                </a:tc>
                <a:tc>
                  <a:txBody>
                    <a:bodyPr/>
                    <a:lstStyle/>
                    <a:p>
                      <a:pPr algn="ctr" fontAlgn="ctr"/>
                      <a:r>
                        <a:rPr lang="tr-TR" sz="1100" b="1" u="none" strike="noStrike" dirty="0" smtClean="0">
                          <a:effectLst/>
                          <a:latin typeface="Comic Sans MS" panose="030F0702030302020204" pitchFamily="66" charset="0"/>
                        </a:rPr>
                        <a:t>İlgili </a:t>
                      </a:r>
                      <a:r>
                        <a:rPr lang="tr-TR" sz="1100" b="1" u="none" strike="noStrike" dirty="0">
                          <a:effectLst/>
                          <a:latin typeface="Comic Sans MS" panose="030F0702030302020204" pitchFamily="66" charset="0"/>
                        </a:rPr>
                        <a:t>Puan Türünde</a:t>
                      </a:r>
                      <a:endParaRPr lang="tr-TR" sz="1100" b="1" i="0" u="none" strike="noStrike" dirty="0">
                        <a:effectLst/>
                        <a:latin typeface="Comic Sans MS" panose="030F0702030302020204" pitchFamily="66" charset="0"/>
                      </a:endParaRPr>
                    </a:p>
                  </a:txBody>
                  <a:tcPr marL="7144" marR="7144" marT="9526" marB="0" anchor="ctr">
                    <a:solidFill>
                      <a:schemeClr val="accent4">
                        <a:lumMod val="60000"/>
                        <a:lumOff val="40000"/>
                      </a:schemeClr>
                    </a:solidFill>
                  </a:tcPr>
                </a:tc>
                <a:tc>
                  <a:txBody>
                    <a:bodyPr/>
                    <a:lstStyle/>
                    <a:p>
                      <a:pPr algn="ctr" fontAlgn="ctr"/>
                      <a:r>
                        <a:rPr lang="nl-NL" sz="1100" b="1" u="none" strike="noStrike" dirty="0">
                          <a:effectLst/>
                          <a:latin typeface="Comic Sans MS" panose="030F0702030302020204" pitchFamily="66" charset="0"/>
                        </a:rPr>
                        <a:t>En düşük </a:t>
                      </a:r>
                      <a:r>
                        <a:rPr lang="tr-TR" sz="1100" b="1" u="none" strike="noStrike" dirty="0" smtClean="0">
                          <a:effectLst/>
                          <a:latin typeface="Comic Sans MS" panose="030F0702030302020204" pitchFamily="66" charset="0"/>
                        </a:rPr>
                        <a:t>30</a:t>
                      </a:r>
                      <a:r>
                        <a:rPr lang="nl-NL" sz="1100" b="1" u="none" strike="noStrike" dirty="0" smtClean="0">
                          <a:effectLst/>
                          <a:latin typeface="Comic Sans MS" panose="030F0702030302020204" pitchFamily="66" charset="0"/>
                        </a:rPr>
                        <a:t>0 </a:t>
                      </a:r>
                      <a:r>
                        <a:rPr lang="nl-NL" sz="1100" b="1" u="none" strike="noStrike" dirty="0">
                          <a:effectLst/>
                          <a:latin typeface="Comic Sans MS" panose="030F0702030302020204" pitchFamily="66" charset="0"/>
                        </a:rPr>
                        <a:t>bininci </a:t>
                      </a:r>
                      <a:r>
                        <a:rPr lang="nl-NL" sz="1100" b="1" u="none" strike="noStrike" dirty="0" smtClean="0">
                          <a:effectLst/>
                          <a:latin typeface="Comic Sans MS" panose="030F0702030302020204" pitchFamily="66" charset="0"/>
                        </a:rPr>
                        <a:t>(</a:t>
                      </a:r>
                      <a:r>
                        <a:rPr lang="tr-TR" sz="1100" b="1" u="none" strike="noStrike" dirty="0" smtClean="0">
                          <a:effectLst/>
                          <a:latin typeface="Comic Sans MS" panose="030F0702030302020204" pitchFamily="66" charset="0"/>
                        </a:rPr>
                        <a:t>30</a:t>
                      </a:r>
                      <a:r>
                        <a:rPr lang="nl-NL" sz="1100" b="1" u="none" strike="noStrike" dirty="0" smtClean="0">
                          <a:effectLst/>
                          <a:latin typeface="Comic Sans MS" panose="030F0702030302020204" pitchFamily="66" charset="0"/>
                        </a:rPr>
                        <a:t>0.000</a:t>
                      </a:r>
                      <a:r>
                        <a:rPr lang="nl-NL" sz="1100" b="1" u="none" strike="noStrike" dirty="0">
                          <a:effectLst/>
                          <a:latin typeface="Comic Sans MS" panose="030F0702030302020204" pitchFamily="66" charset="0"/>
                        </a:rPr>
                        <a:t>)</a:t>
                      </a:r>
                      <a:endParaRPr lang="nl-NL" sz="1100" b="1" i="0" u="none" strike="noStrike" dirty="0">
                        <a:effectLst/>
                        <a:latin typeface="Comic Sans MS" panose="030F0702030302020204" pitchFamily="66" charset="0"/>
                      </a:endParaRPr>
                    </a:p>
                  </a:txBody>
                  <a:tcPr marL="7144" marR="7144" marT="9526" marB="0" anchor="ctr">
                    <a:solidFill>
                      <a:schemeClr val="accent4">
                        <a:lumMod val="60000"/>
                        <a:lumOff val="40000"/>
                      </a:schemeClr>
                    </a:solidFill>
                  </a:tcPr>
                </a:tc>
                <a:extLst>
                  <a:ext uri="{0D108BD9-81ED-4DB2-BD59-A6C34878D82A}">
                    <a16:rowId xmlns:a16="http://schemas.microsoft.com/office/drawing/2014/main" val="10006"/>
                  </a:ext>
                </a:extLst>
              </a:tr>
              <a:tr h="344832">
                <a:tc>
                  <a:txBody>
                    <a:bodyPr/>
                    <a:lstStyle/>
                    <a:p>
                      <a:pPr algn="ctr" fontAlgn="ctr"/>
                      <a:r>
                        <a:rPr lang="tr-TR" sz="1100" b="1" u="none" strike="noStrike" dirty="0">
                          <a:effectLst/>
                          <a:latin typeface="Comic Sans MS" panose="030F0702030302020204" pitchFamily="66" charset="0"/>
                        </a:rPr>
                        <a:t>Mimarlık programlarına yerleştirme işlemlerinde</a:t>
                      </a:r>
                      <a:endParaRPr lang="tr-TR" sz="1100" b="1" i="0" u="none" strike="noStrike" dirty="0">
                        <a:effectLst/>
                        <a:latin typeface="Comic Sans MS" panose="030F0702030302020204" pitchFamily="66" charset="0"/>
                      </a:endParaRPr>
                    </a:p>
                  </a:txBody>
                  <a:tcPr marL="7144" marR="7144" marT="9526" marB="0" anchor="ctr">
                    <a:solidFill>
                      <a:schemeClr val="accent6">
                        <a:lumMod val="60000"/>
                        <a:lumOff val="40000"/>
                      </a:schemeClr>
                    </a:solidFill>
                  </a:tcPr>
                </a:tc>
                <a:tc>
                  <a:txBody>
                    <a:bodyPr/>
                    <a:lstStyle/>
                    <a:p>
                      <a:pPr algn="ctr" fontAlgn="ctr"/>
                      <a:r>
                        <a:rPr lang="tr-TR" sz="1100" b="1" u="none" strike="noStrike" dirty="0" smtClean="0">
                          <a:effectLst/>
                          <a:latin typeface="Comic Sans MS" panose="030F0702030302020204" pitchFamily="66" charset="0"/>
                        </a:rPr>
                        <a:t>İlgili </a:t>
                      </a:r>
                      <a:r>
                        <a:rPr lang="tr-TR" sz="1100" b="1" u="none" strike="noStrike" dirty="0">
                          <a:effectLst/>
                          <a:latin typeface="Comic Sans MS" panose="030F0702030302020204" pitchFamily="66" charset="0"/>
                        </a:rPr>
                        <a:t>Puan Türünde</a:t>
                      </a:r>
                      <a:endParaRPr lang="tr-TR" sz="1100" b="1" i="0" u="none" strike="noStrike" dirty="0">
                        <a:effectLst/>
                        <a:latin typeface="Comic Sans MS" panose="030F0702030302020204" pitchFamily="66" charset="0"/>
                      </a:endParaRPr>
                    </a:p>
                  </a:txBody>
                  <a:tcPr marL="7144" marR="7144" marT="9526" marB="0" anchor="ctr">
                    <a:solidFill>
                      <a:schemeClr val="accent6">
                        <a:lumMod val="60000"/>
                        <a:lumOff val="40000"/>
                      </a:schemeClr>
                    </a:solidFill>
                  </a:tcPr>
                </a:tc>
                <a:tc>
                  <a:txBody>
                    <a:bodyPr/>
                    <a:lstStyle/>
                    <a:p>
                      <a:pPr algn="ctr" fontAlgn="ctr"/>
                      <a:r>
                        <a:rPr lang="nl-NL" sz="1100" b="1" u="none" strike="noStrike" dirty="0">
                          <a:effectLst/>
                          <a:latin typeface="Comic Sans MS" panose="030F0702030302020204" pitchFamily="66" charset="0"/>
                        </a:rPr>
                        <a:t>En düşük </a:t>
                      </a:r>
                      <a:r>
                        <a:rPr lang="nl-NL" sz="1100" b="1" u="none" strike="noStrike" dirty="0" smtClean="0">
                          <a:effectLst/>
                          <a:latin typeface="Comic Sans MS" panose="030F0702030302020204" pitchFamily="66" charset="0"/>
                        </a:rPr>
                        <a:t>2</a:t>
                      </a:r>
                      <a:r>
                        <a:rPr lang="tr-TR" sz="1100" b="1" u="none" strike="noStrike" dirty="0" smtClean="0">
                          <a:effectLst/>
                          <a:latin typeface="Comic Sans MS" panose="030F0702030302020204" pitchFamily="66" charset="0"/>
                        </a:rPr>
                        <a:t>5</a:t>
                      </a:r>
                      <a:r>
                        <a:rPr lang="nl-NL" sz="1100" b="1" u="none" strike="noStrike" dirty="0" smtClean="0">
                          <a:effectLst/>
                          <a:latin typeface="Comic Sans MS" panose="030F0702030302020204" pitchFamily="66" charset="0"/>
                        </a:rPr>
                        <a:t>0 </a:t>
                      </a:r>
                      <a:r>
                        <a:rPr lang="nl-NL" sz="1100" b="1" u="none" strike="noStrike" dirty="0">
                          <a:effectLst/>
                          <a:latin typeface="Comic Sans MS" panose="030F0702030302020204" pitchFamily="66" charset="0"/>
                        </a:rPr>
                        <a:t>bininci (</a:t>
                      </a:r>
                      <a:r>
                        <a:rPr lang="nl-NL" sz="1100" b="1" u="none" strike="noStrike" dirty="0" smtClean="0">
                          <a:effectLst/>
                          <a:latin typeface="Comic Sans MS" panose="030F0702030302020204" pitchFamily="66" charset="0"/>
                        </a:rPr>
                        <a:t>2</a:t>
                      </a:r>
                      <a:r>
                        <a:rPr lang="tr-TR" sz="1100" b="1" u="none" strike="noStrike" dirty="0" smtClean="0">
                          <a:effectLst/>
                          <a:latin typeface="Comic Sans MS" panose="030F0702030302020204" pitchFamily="66" charset="0"/>
                        </a:rPr>
                        <a:t>5</a:t>
                      </a:r>
                      <a:r>
                        <a:rPr lang="nl-NL" sz="1100" b="1" u="none" strike="noStrike" dirty="0" smtClean="0">
                          <a:effectLst/>
                          <a:latin typeface="Comic Sans MS" panose="030F0702030302020204" pitchFamily="66" charset="0"/>
                        </a:rPr>
                        <a:t>0.000</a:t>
                      </a:r>
                      <a:r>
                        <a:rPr lang="nl-NL" sz="1100" b="1" u="none" strike="noStrike" dirty="0">
                          <a:effectLst/>
                          <a:latin typeface="Comic Sans MS" panose="030F0702030302020204" pitchFamily="66" charset="0"/>
                        </a:rPr>
                        <a:t>)</a:t>
                      </a:r>
                      <a:endParaRPr lang="nl-NL" sz="1100" b="1" i="0" u="none" strike="noStrike" dirty="0">
                        <a:effectLst/>
                        <a:latin typeface="Comic Sans MS" panose="030F0702030302020204" pitchFamily="66" charset="0"/>
                      </a:endParaRPr>
                    </a:p>
                  </a:txBody>
                  <a:tcPr marL="7144" marR="7144" marT="9526" marB="0" anchor="ctr">
                    <a:solidFill>
                      <a:schemeClr val="accent6">
                        <a:lumMod val="60000"/>
                        <a:lumOff val="40000"/>
                      </a:schemeClr>
                    </a:solidFill>
                  </a:tcPr>
                </a:tc>
                <a:extLst>
                  <a:ext uri="{0D108BD9-81ED-4DB2-BD59-A6C34878D82A}">
                    <a16:rowId xmlns:a16="http://schemas.microsoft.com/office/drawing/2014/main" val="10007"/>
                  </a:ext>
                </a:extLst>
              </a:tr>
              <a:tr h="344832">
                <a:tc>
                  <a:txBody>
                    <a:bodyPr/>
                    <a:lstStyle/>
                    <a:p>
                      <a:pPr algn="ctr" fontAlgn="ctr"/>
                      <a:r>
                        <a:rPr lang="tr-TR" sz="1100" b="1" u="none" strike="noStrike" dirty="0">
                          <a:effectLst/>
                          <a:latin typeface="Comic Sans MS" panose="030F0702030302020204" pitchFamily="66" charset="0"/>
                        </a:rPr>
                        <a:t>Tıp programlarına yerleştirme işlemlerinde</a:t>
                      </a:r>
                      <a:endParaRPr lang="tr-TR" sz="1100" b="1" i="0" u="none" strike="noStrike" dirty="0">
                        <a:effectLst/>
                        <a:latin typeface="Comic Sans MS" panose="030F0702030302020204" pitchFamily="66" charset="0"/>
                      </a:endParaRPr>
                    </a:p>
                  </a:txBody>
                  <a:tcPr marL="7144" marR="7144" marT="9526" marB="0" anchor="ctr">
                    <a:solidFill>
                      <a:schemeClr val="accent2">
                        <a:lumMod val="40000"/>
                        <a:lumOff val="60000"/>
                      </a:schemeClr>
                    </a:solidFill>
                  </a:tcPr>
                </a:tc>
                <a:tc>
                  <a:txBody>
                    <a:bodyPr/>
                    <a:lstStyle/>
                    <a:p>
                      <a:pPr algn="ctr" fontAlgn="ctr"/>
                      <a:r>
                        <a:rPr lang="tr-TR" sz="1100" b="1" u="none" strike="noStrike" dirty="0" smtClean="0">
                          <a:effectLst/>
                          <a:latin typeface="Comic Sans MS" panose="030F0702030302020204" pitchFamily="66" charset="0"/>
                        </a:rPr>
                        <a:t>İlgili </a:t>
                      </a:r>
                      <a:r>
                        <a:rPr lang="tr-TR" sz="1100" b="1" u="none" strike="noStrike" dirty="0">
                          <a:effectLst/>
                          <a:latin typeface="Comic Sans MS" panose="030F0702030302020204" pitchFamily="66" charset="0"/>
                        </a:rPr>
                        <a:t>Puan Türünde</a:t>
                      </a:r>
                      <a:endParaRPr lang="tr-TR" sz="1100" b="1" i="0" u="none" strike="noStrike" dirty="0">
                        <a:effectLst/>
                        <a:latin typeface="Comic Sans MS" panose="030F0702030302020204" pitchFamily="66" charset="0"/>
                      </a:endParaRPr>
                    </a:p>
                  </a:txBody>
                  <a:tcPr marL="7144" marR="7144" marT="9526" marB="0" anchor="ctr">
                    <a:solidFill>
                      <a:schemeClr val="accent2">
                        <a:lumMod val="40000"/>
                        <a:lumOff val="60000"/>
                      </a:schemeClr>
                    </a:solidFill>
                  </a:tcPr>
                </a:tc>
                <a:tc>
                  <a:txBody>
                    <a:bodyPr/>
                    <a:lstStyle/>
                    <a:p>
                      <a:pPr algn="ctr" fontAlgn="ctr"/>
                      <a:r>
                        <a:rPr lang="nl-NL" sz="1100" b="1" u="none" strike="noStrike" dirty="0">
                          <a:effectLst/>
                          <a:latin typeface="Comic Sans MS" panose="030F0702030302020204" pitchFamily="66" charset="0"/>
                        </a:rPr>
                        <a:t>En düşük </a:t>
                      </a:r>
                      <a:r>
                        <a:rPr lang="tr-TR" sz="1100" b="1" u="none" strike="noStrike" dirty="0" smtClean="0">
                          <a:effectLst/>
                          <a:latin typeface="Comic Sans MS" panose="030F0702030302020204" pitchFamily="66" charset="0"/>
                        </a:rPr>
                        <a:t>5</a:t>
                      </a:r>
                      <a:r>
                        <a:rPr lang="nl-NL" sz="1100" b="1" u="none" strike="noStrike" dirty="0" smtClean="0">
                          <a:effectLst/>
                          <a:latin typeface="Comic Sans MS" panose="030F0702030302020204" pitchFamily="66" charset="0"/>
                        </a:rPr>
                        <a:t>0 </a:t>
                      </a:r>
                      <a:r>
                        <a:rPr lang="nl-NL" sz="1100" b="1" u="none" strike="noStrike" dirty="0">
                          <a:effectLst/>
                          <a:latin typeface="Comic Sans MS" panose="030F0702030302020204" pitchFamily="66" charset="0"/>
                        </a:rPr>
                        <a:t>bininci </a:t>
                      </a:r>
                      <a:r>
                        <a:rPr lang="nl-NL" sz="1100" b="1" u="none" strike="noStrike" dirty="0" smtClean="0">
                          <a:effectLst/>
                          <a:latin typeface="Comic Sans MS" panose="030F0702030302020204" pitchFamily="66" charset="0"/>
                        </a:rPr>
                        <a:t>(</a:t>
                      </a:r>
                      <a:r>
                        <a:rPr lang="tr-TR" sz="1100" b="1" u="none" strike="noStrike" dirty="0" smtClean="0">
                          <a:effectLst/>
                          <a:latin typeface="Comic Sans MS" panose="030F0702030302020204" pitchFamily="66" charset="0"/>
                        </a:rPr>
                        <a:t>5</a:t>
                      </a:r>
                      <a:r>
                        <a:rPr lang="nl-NL" sz="1100" b="1" u="none" strike="noStrike" dirty="0" smtClean="0">
                          <a:effectLst/>
                          <a:latin typeface="Comic Sans MS" panose="030F0702030302020204" pitchFamily="66" charset="0"/>
                        </a:rPr>
                        <a:t>0.000</a:t>
                      </a:r>
                      <a:r>
                        <a:rPr lang="nl-NL" sz="1100" b="1" u="none" strike="noStrike" dirty="0">
                          <a:effectLst/>
                          <a:latin typeface="Comic Sans MS" panose="030F0702030302020204" pitchFamily="66" charset="0"/>
                        </a:rPr>
                        <a:t>)</a:t>
                      </a:r>
                      <a:endParaRPr lang="nl-NL" sz="1100" b="1" i="0" u="none" strike="noStrike" dirty="0">
                        <a:effectLst/>
                        <a:latin typeface="Comic Sans MS" panose="030F0702030302020204" pitchFamily="66" charset="0"/>
                      </a:endParaRPr>
                    </a:p>
                  </a:txBody>
                  <a:tcPr marL="7144" marR="7144" marT="9526" marB="0" anchor="ctr">
                    <a:solidFill>
                      <a:schemeClr val="accent2">
                        <a:lumMod val="40000"/>
                        <a:lumOff val="60000"/>
                      </a:schemeClr>
                    </a:solidFill>
                  </a:tcPr>
                </a:tc>
                <a:extLst>
                  <a:ext uri="{0D108BD9-81ED-4DB2-BD59-A6C34878D82A}">
                    <a16:rowId xmlns:a16="http://schemas.microsoft.com/office/drawing/2014/main" val="10008"/>
                  </a:ext>
                </a:extLst>
              </a:tr>
              <a:tr h="344832">
                <a:tc>
                  <a:txBody>
                    <a:bodyPr/>
                    <a:lstStyle/>
                    <a:p>
                      <a:pPr algn="ctr" fontAlgn="ctr"/>
                      <a:r>
                        <a:rPr lang="tr-TR" sz="1100" b="1" u="none" strike="noStrike" dirty="0">
                          <a:effectLst/>
                          <a:latin typeface="Comic Sans MS" panose="030F0702030302020204" pitchFamily="66" charset="0"/>
                        </a:rPr>
                        <a:t>Öğretmenlik programlarına yerleştirme işlemlerinde (Rehberlik ve Psikolojik Danışmanlık programı dâhil)</a:t>
                      </a:r>
                      <a:endParaRPr lang="tr-TR" sz="1100" b="1" i="0" u="none" strike="noStrike" dirty="0">
                        <a:effectLst/>
                        <a:latin typeface="Comic Sans MS" panose="030F0702030302020204" pitchFamily="66" charset="0"/>
                      </a:endParaRPr>
                    </a:p>
                  </a:txBody>
                  <a:tcPr marL="7144" marR="7144" marT="9526" marB="0" anchor="ctr">
                    <a:solidFill>
                      <a:schemeClr val="accent1">
                        <a:lumMod val="60000"/>
                        <a:lumOff val="40000"/>
                      </a:schemeClr>
                    </a:solidFill>
                  </a:tcPr>
                </a:tc>
                <a:tc>
                  <a:txBody>
                    <a:bodyPr/>
                    <a:lstStyle/>
                    <a:p>
                      <a:pPr algn="ctr" fontAlgn="ctr"/>
                      <a:r>
                        <a:rPr lang="tr-TR" sz="1100" b="1" u="none" strike="noStrike" dirty="0">
                          <a:effectLst/>
                          <a:latin typeface="Comic Sans MS" panose="030F0702030302020204" pitchFamily="66" charset="0"/>
                        </a:rPr>
                        <a:t>İlgili </a:t>
                      </a:r>
                      <a:r>
                        <a:rPr lang="tr-TR" sz="1100" b="1" u="none" strike="noStrike" dirty="0" smtClean="0">
                          <a:effectLst/>
                          <a:latin typeface="Comic Sans MS" panose="030F0702030302020204" pitchFamily="66" charset="0"/>
                        </a:rPr>
                        <a:t> </a:t>
                      </a:r>
                      <a:r>
                        <a:rPr lang="tr-TR" sz="1100" b="1" u="none" strike="noStrike" dirty="0">
                          <a:effectLst/>
                          <a:latin typeface="Comic Sans MS" panose="030F0702030302020204" pitchFamily="66" charset="0"/>
                        </a:rPr>
                        <a:t>Puan Türünde</a:t>
                      </a:r>
                      <a:endParaRPr lang="tr-TR" sz="1100" b="1" i="0" u="none" strike="noStrike" dirty="0">
                        <a:effectLst/>
                        <a:latin typeface="Comic Sans MS" panose="030F0702030302020204" pitchFamily="66" charset="0"/>
                      </a:endParaRPr>
                    </a:p>
                  </a:txBody>
                  <a:tcPr marL="7144" marR="7144" marT="9526" marB="0" anchor="ctr">
                    <a:solidFill>
                      <a:schemeClr val="accent1">
                        <a:lumMod val="60000"/>
                        <a:lumOff val="40000"/>
                      </a:schemeClr>
                    </a:solidFill>
                  </a:tcPr>
                </a:tc>
                <a:tc>
                  <a:txBody>
                    <a:bodyPr/>
                    <a:lstStyle/>
                    <a:p>
                      <a:pPr algn="ctr" fontAlgn="ctr"/>
                      <a:r>
                        <a:rPr lang="nl-NL" sz="1100" b="1" u="none" strike="noStrike" dirty="0">
                          <a:effectLst/>
                          <a:latin typeface="Comic Sans MS" panose="030F0702030302020204" pitchFamily="66" charset="0"/>
                        </a:rPr>
                        <a:t>En düşük </a:t>
                      </a:r>
                      <a:r>
                        <a:rPr lang="tr-TR" sz="1100" b="1" u="none" strike="noStrike" dirty="0" smtClean="0">
                          <a:effectLst/>
                          <a:latin typeface="Comic Sans MS" panose="030F0702030302020204" pitchFamily="66" charset="0"/>
                        </a:rPr>
                        <a:t>30</a:t>
                      </a:r>
                      <a:r>
                        <a:rPr lang="nl-NL" sz="1100" b="1" u="none" strike="noStrike" dirty="0" smtClean="0">
                          <a:effectLst/>
                          <a:latin typeface="Comic Sans MS" panose="030F0702030302020204" pitchFamily="66" charset="0"/>
                        </a:rPr>
                        <a:t>0 </a:t>
                      </a:r>
                      <a:r>
                        <a:rPr lang="nl-NL" sz="1100" b="1" u="none" strike="noStrike" dirty="0">
                          <a:effectLst/>
                          <a:latin typeface="Comic Sans MS" panose="030F0702030302020204" pitchFamily="66" charset="0"/>
                        </a:rPr>
                        <a:t>bininci </a:t>
                      </a:r>
                      <a:r>
                        <a:rPr lang="nl-NL" sz="1100" b="1" u="none" strike="noStrike" dirty="0" smtClean="0">
                          <a:effectLst/>
                          <a:latin typeface="Comic Sans MS" panose="030F0702030302020204" pitchFamily="66" charset="0"/>
                        </a:rPr>
                        <a:t>(</a:t>
                      </a:r>
                      <a:r>
                        <a:rPr lang="tr-TR" sz="1100" b="1" u="none" strike="noStrike" dirty="0" smtClean="0">
                          <a:effectLst/>
                          <a:latin typeface="Comic Sans MS" panose="030F0702030302020204" pitchFamily="66" charset="0"/>
                        </a:rPr>
                        <a:t>30</a:t>
                      </a:r>
                      <a:r>
                        <a:rPr lang="nl-NL" sz="1100" b="1" u="none" strike="noStrike" dirty="0" smtClean="0">
                          <a:effectLst/>
                          <a:latin typeface="Comic Sans MS" panose="030F0702030302020204" pitchFamily="66" charset="0"/>
                        </a:rPr>
                        <a:t>0.000</a:t>
                      </a:r>
                      <a:r>
                        <a:rPr lang="nl-NL" sz="1100" b="1" u="none" strike="noStrike" dirty="0">
                          <a:effectLst/>
                          <a:latin typeface="Comic Sans MS" panose="030F0702030302020204" pitchFamily="66" charset="0"/>
                        </a:rPr>
                        <a:t>)</a:t>
                      </a:r>
                      <a:endParaRPr lang="nl-NL" sz="1100" b="1" i="0" u="none" strike="noStrike" dirty="0">
                        <a:effectLst/>
                        <a:latin typeface="Comic Sans MS" panose="030F0702030302020204" pitchFamily="66" charset="0"/>
                      </a:endParaRPr>
                    </a:p>
                  </a:txBody>
                  <a:tcPr marL="7144" marR="7144" marT="9526" marB="0" anchor="ctr">
                    <a:solidFill>
                      <a:schemeClr val="accent1">
                        <a:lumMod val="60000"/>
                        <a:lumOff val="40000"/>
                      </a:schemeClr>
                    </a:solidFill>
                  </a:tcPr>
                </a:tc>
                <a:extLst>
                  <a:ext uri="{0D108BD9-81ED-4DB2-BD59-A6C34878D82A}">
                    <a16:rowId xmlns:a16="http://schemas.microsoft.com/office/drawing/2014/main" val="10009"/>
                  </a:ext>
                </a:extLst>
              </a:tr>
              <a:tr h="260580">
                <a:tc>
                  <a:txBody>
                    <a:bodyPr/>
                    <a:lstStyle/>
                    <a:p>
                      <a:pPr algn="ctr" fontAlgn="ctr"/>
                      <a:endParaRPr lang="tr-TR" sz="1100" b="1" i="0" u="none" strike="noStrike" dirty="0">
                        <a:effectLst/>
                        <a:latin typeface="Comic Sans MS" panose="030F0702030302020204" pitchFamily="66" charset="0"/>
                      </a:endParaRPr>
                    </a:p>
                  </a:txBody>
                  <a:tcPr marL="7144" marR="7144" marT="9526" marB="0" anchor="ctr"/>
                </a:tc>
                <a:tc>
                  <a:txBody>
                    <a:bodyPr/>
                    <a:lstStyle/>
                    <a:p>
                      <a:pPr algn="ctr" fontAlgn="ctr"/>
                      <a:endParaRPr lang="tr-TR" sz="1100" b="1" i="0" u="none" strike="noStrike" dirty="0">
                        <a:effectLst/>
                        <a:latin typeface="Comic Sans MS" panose="030F0702030302020204" pitchFamily="66" charset="0"/>
                      </a:endParaRPr>
                    </a:p>
                  </a:txBody>
                  <a:tcPr marL="7144" marR="7144" marT="9526" marB="0" anchor="ctr"/>
                </a:tc>
                <a:tc>
                  <a:txBody>
                    <a:bodyPr/>
                    <a:lstStyle/>
                    <a:p>
                      <a:pPr algn="ctr" fontAlgn="ctr"/>
                      <a:endParaRPr lang="tr-TR" sz="1100" b="1" i="0" u="none" strike="noStrike" dirty="0">
                        <a:effectLst/>
                        <a:latin typeface="Comic Sans MS" panose="030F0702030302020204" pitchFamily="66" charset="0"/>
                      </a:endParaRPr>
                    </a:p>
                  </a:txBody>
                  <a:tcPr marL="7144" marR="7144" marT="9526" marB="0" anchor="ctr"/>
                </a:tc>
                <a:extLst>
                  <a:ext uri="{0D108BD9-81ED-4DB2-BD59-A6C34878D82A}">
                    <a16:rowId xmlns:a16="http://schemas.microsoft.com/office/drawing/2014/main" val="10010"/>
                  </a:ext>
                </a:extLst>
              </a:tr>
              <a:tr h="260580">
                <a:tc gridSpan="3">
                  <a:txBody>
                    <a:bodyPr/>
                    <a:lstStyle/>
                    <a:p>
                      <a:pPr algn="ctr" fontAlgn="ctr"/>
                      <a:endParaRPr lang="tr-TR" sz="1100" b="1" i="0" u="none" strike="noStrike" dirty="0">
                        <a:effectLst/>
                        <a:latin typeface="Comic Sans MS" panose="030F0702030302020204" pitchFamily="66" charset="0"/>
                      </a:endParaRPr>
                    </a:p>
                  </a:txBody>
                  <a:tcPr marL="7144" marR="7144" marT="9526"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69500369"/>
      </p:ext>
    </p:extLst>
  </p:cSld>
  <p:clrMapOvr>
    <a:masterClrMapping/>
  </p:clrMapOvr>
  <p:transition spd="slow" advClick="0" advTm="6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dirty="0">
                <a:solidFill>
                  <a:srgbClr val="FF0000"/>
                </a:solidFill>
              </a:rPr>
              <a:t>OBP Hesaplaması Ortaöğretim Başarı Puanı’nın hesaplanmasında herhangi bir değişikliğe gidilmemiştir. </a:t>
            </a:r>
            <a:endParaRPr lang="tr-TR" dirty="0" smtClean="0">
              <a:solidFill>
                <a:srgbClr val="FF0000"/>
              </a:solidFill>
            </a:endParaRPr>
          </a:p>
          <a:p>
            <a:r>
              <a:rPr lang="tr-TR" dirty="0" smtClean="0">
                <a:solidFill>
                  <a:schemeClr val="tx2">
                    <a:lumMod val="50000"/>
                  </a:schemeClr>
                </a:solidFill>
              </a:rPr>
              <a:t>Yerleştirme </a:t>
            </a:r>
            <a:r>
              <a:rPr lang="tr-TR" dirty="0">
                <a:solidFill>
                  <a:schemeClr val="tx2">
                    <a:lumMod val="50000"/>
                  </a:schemeClr>
                </a:solidFill>
              </a:rPr>
              <a:t>puanlarına etkisi geçen seneki gibi aynı oranda olacaktır. </a:t>
            </a:r>
            <a:endParaRPr lang="tr-TR" dirty="0" smtClean="0">
              <a:solidFill>
                <a:schemeClr val="tx2">
                  <a:lumMod val="50000"/>
                </a:schemeClr>
              </a:solidFill>
            </a:endParaRPr>
          </a:p>
          <a:p>
            <a:r>
              <a:rPr lang="tr-TR" dirty="0" smtClean="0">
                <a:solidFill>
                  <a:schemeClr val="accent6">
                    <a:lumMod val="75000"/>
                  </a:schemeClr>
                </a:solidFill>
              </a:rPr>
              <a:t>Meslek </a:t>
            </a:r>
            <a:r>
              <a:rPr lang="tr-TR" dirty="0">
                <a:solidFill>
                  <a:schemeClr val="accent6">
                    <a:lumMod val="75000"/>
                  </a:schemeClr>
                </a:solidFill>
              </a:rPr>
              <a:t>lisesi mezunlarına geçen seneki alan odaklı ek puan uygulamasına devam edecektir. </a:t>
            </a:r>
            <a:endParaRPr lang="tr-TR" dirty="0" smtClean="0">
              <a:solidFill>
                <a:schemeClr val="accent6">
                  <a:lumMod val="75000"/>
                </a:schemeClr>
              </a:solidFill>
            </a:endParaRPr>
          </a:p>
          <a:p>
            <a:r>
              <a:rPr lang="tr-TR" dirty="0" smtClean="0">
                <a:solidFill>
                  <a:srgbClr val="00B050"/>
                </a:solidFill>
              </a:rPr>
              <a:t>Engelli </a:t>
            </a:r>
            <a:r>
              <a:rPr lang="tr-TR" dirty="0">
                <a:solidFill>
                  <a:srgbClr val="00B050"/>
                </a:solidFill>
              </a:rPr>
              <a:t>adaylara yönelik düzenlemelerin uygulanmasına devam edilecektir</a:t>
            </a:r>
          </a:p>
        </p:txBody>
      </p:sp>
    </p:spTree>
    <p:extLst>
      <p:ext uri="{BB962C8B-B14F-4D97-AF65-F5344CB8AC3E}">
        <p14:creationId xmlns:p14="http://schemas.microsoft.com/office/powerpoint/2010/main" val="421158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r>
              <a:rPr lang="tr-TR" altLang="tr-TR" sz="5400" b="1" dirty="0" smtClean="0"/>
              <a:t>AOBP</a:t>
            </a:r>
            <a:r>
              <a:rPr lang="tr-TR" altLang="tr-TR" sz="5400" b="1" dirty="0" smtClean="0">
                <a:solidFill>
                  <a:srgbClr val="FF0000"/>
                </a:solidFill>
              </a:rPr>
              <a:t>(AĞIRLIKLI ORTAÖĞRETİM BAŞARI PUANI ) </a:t>
            </a:r>
            <a:r>
              <a:rPr lang="tr-TR" altLang="tr-TR" sz="5400" b="1" dirty="0"/>
              <a:t>DİPLOMA NOTUNUN(0-100) 5 İLE ÇARPIMININ 0,12 İLE ÇARPIMI İLE ELDE EDİLİR.</a:t>
            </a:r>
          </a:p>
          <a:p>
            <a:endParaRPr lang="tr-TR" dirty="0"/>
          </a:p>
        </p:txBody>
      </p:sp>
    </p:spTree>
    <p:extLst>
      <p:ext uri="{BB962C8B-B14F-4D97-AF65-F5344CB8AC3E}">
        <p14:creationId xmlns:p14="http://schemas.microsoft.com/office/powerpoint/2010/main" val="2799430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title"/>
          </p:nvPr>
        </p:nvSpPr>
        <p:spPr/>
        <p:txBody>
          <a:bodyPr/>
          <a:lstStyle/>
          <a:p>
            <a:r>
              <a:rPr lang="tr-TR" altLang="tr-TR" smtClean="0"/>
              <a:t>BAŞARININ FORMÜLÜ</a:t>
            </a:r>
            <a:br>
              <a:rPr lang="tr-TR" altLang="tr-TR" smtClean="0"/>
            </a:br>
            <a:endParaRPr lang="tr-TR" altLang="tr-TR" smtClean="0"/>
          </a:p>
        </p:txBody>
      </p:sp>
      <p:sp>
        <p:nvSpPr>
          <p:cNvPr id="3" name="İçerik Yer Tutucusu 2"/>
          <p:cNvSpPr>
            <a:spLocks noGrp="1"/>
          </p:cNvSpPr>
          <p:nvPr>
            <p:ph idx="1"/>
          </p:nvPr>
        </p:nvSpPr>
        <p:spPr>
          <a:xfrm>
            <a:off x="304800" y="1981200"/>
            <a:ext cx="8077200" cy="3200400"/>
          </a:xfrm>
        </p:spPr>
        <p:txBody>
          <a:bodyPr/>
          <a:lstStyle/>
          <a:p>
            <a:pPr marL="0" indent="0">
              <a:buFontTx/>
              <a:buNone/>
              <a:defRPr/>
            </a:pPr>
            <a:r>
              <a:rPr lang="tr-TR" sz="2800" dirty="0" smtClean="0">
                <a:solidFill>
                  <a:schemeClr val="tx2"/>
                </a:solidFill>
              </a:rPr>
              <a:t>   1. VERİMLİ VE ETKİLİ</a:t>
            </a:r>
            <a:r>
              <a:rPr lang="tr-TR" sz="2800" dirty="0" smtClean="0"/>
              <a:t>                </a:t>
            </a:r>
            <a:r>
              <a:rPr lang="tr-TR" sz="2800" dirty="0" smtClean="0">
                <a:solidFill>
                  <a:srgbClr val="002060"/>
                </a:solidFill>
              </a:rPr>
              <a:t>2.SABIR</a:t>
            </a:r>
          </a:p>
          <a:p>
            <a:pPr marL="0" indent="0">
              <a:buFontTx/>
              <a:buNone/>
              <a:defRPr/>
            </a:pPr>
            <a:r>
              <a:rPr lang="tr-TR" sz="2800" dirty="0" smtClean="0"/>
              <a:t>       </a:t>
            </a:r>
            <a:r>
              <a:rPr lang="tr-TR" sz="2800" dirty="0" smtClean="0">
                <a:solidFill>
                  <a:schemeClr val="tx2"/>
                </a:solidFill>
              </a:rPr>
              <a:t>DERS ÇALIŞMA</a:t>
            </a:r>
          </a:p>
          <a:p>
            <a:pPr>
              <a:defRPr/>
            </a:pPr>
            <a:endParaRPr lang="tr-TR" dirty="0"/>
          </a:p>
          <a:p>
            <a:pPr marL="0" indent="0">
              <a:buFontTx/>
              <a:buNone/>
              <a:defRPr/>
            </a:pPr>
            <a:r>
              <a:rPr lang="tr-TR" sz="2400" dirty="0" smtClean="0"/>
              <a:t>    </a:t>
            </a:r>
            <a:r>
              <a:rPr lang="tr-TR" sz="2800" dirty="0" smtClean="0">
                <a:solidFill>
                  <a:srgbClr val="009900"/>
                </a:solidFill>
              </a:rPr>
              <a:t>4.TEVEKKÜL</a:t>
            </a:r>
            <a:r>
              <a:rPr lang="tr-TR" dirty="0" smtClean="0"/>
              <a:t>                           </a:t>
            </a:r>
            <a:r>
              <a:rPr lang="tr-TR" sz="2800" dirty="0" smtClean="0">
                <a:solidFill>
                  <a:srgbClr val="7030A0"/>
                </a:solidFill>
              </a:rPr>
              <a:t>3.DUA</a:t>
            </a:r>
          </a:p>
          <a:p>
            <a:pPr>
              <a:defRPr/>
            </a:pPr>
            <a:endParaRPr lang="tr-TR" dirty="0"/>
          </a:p>
        </p:txBody>
      </p:sp>
      <p:sp>
        <p:nvSpPr>
          <p:cNvPr id="25604" name="Line 4"/>
          <p:cNvSpPr>
            <a:spLocks noChangeShapeType="1"/>
          </p:cNvSpPr>
          <p:nvPr/>
        </p:nvSpPr>
        <p:spPr bwMode="auto">
          <a:xfrm>
            <a:off x="4800600" y="2209800"/>
            <a:ext cx="1219200" cy="0"/>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srgbClr val="000000"/>
              </a:solidFill>
            </a:endParaRPr>
          </a:p>
        </p:txBody>
      </p:sp>
      <p:sp>
        <p:nvSpPr>
          <p:cNvPr id="25605" name="Line 4"/>
          <p:cNvSpPr>
            <a:spLocks noChangeShapeType="1"/>
          </p:cNvSpPr>
          <p:nvPr/>
        </p:nvSpPr>
        <p:spPr bwMode="auto">
          <a:xfrm>
            <a:off x="6858000" y="2590800"/>
            <a:ext cx="19050" cy="990600"/>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srgbClr val="000000"/>
              </a:solidFill>
            </a:endParaRPr>
          </a:p>
        </p:txBody>
      </p:sp>
      <p:sp>
        <p:nvSpPr>
          <p:cNvPr id="25606" name="Line 4"/>
          <p:cNvSpPr>
            <a:spLocks noChangeShapeType="1"/>
          </p:cNvSpPr>
          <p:nvPr/>
        </p:nvSpPr>
        <p:spPr bwMode="auto">
          <a:xfrm flipH="1">
            <a:off x="3505200" y="3962400"/>
            <a:ext cx="2133600" cy="0"/>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mtClean="0">
              <a:solidFill>
                <a:srgbClr val="000000"/>
              </a:solidFill>
            </a:endParaRPr>
          </a:p>
        </p:txBody>
      </p:sp>
    </p:spTree>
    <p:extLst>
      <p:ext uri="{BB962C8B-B14F-4D97-AF65-F5344CB8AC3E}">
        <p14:creationId xmlns:p14="http://schemas.microsoft.com/office/powerpoint/2010/main" val="18608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dirty="0" smtClean="0"/>
              <a:t>Birinci Oturum</a:t>
            </a:r>
            <a:br>
              <a:rPr lang="tr-TR" dirty="0" smtClean="0"/>
            </a:br>
            <a:r>
              <a:rPr lang="tr-TR" dirty="0" smtClean="0"/>
              <a:t> (Temel Yeterlilik Testi )</a:t>
            </a:r>
            <a:endParaRPr lang="tr-TR" dirty="0"/>
          </a:p>
        </p:txBody>
      </p:sp>
      <p:sp>
        <p:nvSpPr>
          <p:cNvPr id="5" name="4 Dikdörtgen"/>
          <p:cNvSpPr/>
          <p:nvPr/>
        </p:nvSpPr>
        <p:spPr>
          <a:xfrm>
            <a:off x="2071670" y="2428868"/>
            <a:ext cx="485778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Temel Yeterlilik </a:t>
            </a:r>
            <a:r>
              <a:rPr lang="tr-TR" dirty="0" smtClean="0"/>
              <a:t>Testi Sistemin </a:t>
            </a:r>
            <a:r>
              <a:rPr lang="tr-TR" b="1" dirty="0" smtClean="0">
                <a:solidFill>
                  <a:srgbClr val="FF0000"/>
                </a:solidFill>
              </a:rPr>
              <a:t>%40 </a:t>
            </a:r>
            <a:r>
              <a:rPr lang="tr-TR" dirty="0" err="1" smtClean="0"/>
              <a:t>lık</a:t>
            </a:r>
            <a:r>
              <a:rPr lang="tr-TR" dirty="0" smtClean="0"/>
              <a:t> bölümünü oluşturuyor</a:t>
            </a:r>
            <a:endParaRPr lang="tr-TR" dirty="0"/>
          </a:p>
        </p:txBody>
      </p:sp>
      <p:sp>
        <p:nvSpPr>
          <p:cNvPr id="6" name="5 Dikdörtgen"/>
          <p:cNvSpPr/>
          <p:nvPr/>
        </p:nvSpPr>
        <p:spPr>
          <a:xfrm>
            <a:off x="2071670" y="4286256"/>
            <a:ext cx="485778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Milli Eğitim Bakanlığımızın ortak müfredatına dayalı olacaktır</a:t>
            </a:r>
            <a:endParaRPr lang="tr-TR" dirty="0"/>
          </a:p>
        </p:txBody>
      </p:sp>
      <p:sp>
        <p:nvSpPr>
          <p:cNvPr id="8" name="7 Dikdörtgen"/>
          <p:cNvSpPr/>
          <p:nvPr/>
        </p:nvSpPr>
        <p:spPr>
          <a:xfrm>
            <a:off x="2071670" y="1571612"/>
            <a:ext cx="4857784" cy="64294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t>Bütün adayların birinci oturuma girmesi zorunludur</a:t>
            </a:r>
            <a:endParaRPr lang="tr-TR" dirty="0"/>
          </a:p>
        </p:txBody>
      </p:sp>
      <p:sp>
        <p:nvSpPr>
          <p:cNvPr id="9" name="8 Dikdörtgen"/>
          <p:cNvSpPr/>
          <p:nvPr/>
        </p:nvSpPr>
        <p:spPr>
          <a:xfrm>
            <a:off x="2071670" y="5214950"/>
            <a:ext cx="4857784" cy="64294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t>Birinci </a:t>
            </a:r>
            <a:r>
              <a:rPr lang="tr-TR" dirty="0" smtClean="0"/>
              <a:t>oturum 15 </a:t>
            </a:r>
            <a:r>
              <a:rPr lang="tr-TR" dirty="0" smtClean="0"/>
              <a:t>haziran sabah yapılacaktır. </a:t>
            </a:r>
            <a:endParaRPr lang="tr-TR" dirty="0"/>
          </a:p>
        </p:txBody>
      </p:sp>
      <p:sp>
        <p:nvSpPr>
          <p:cNvPr id="10" name="9 Dikdörtgen"/>
          <p:cNvSpPr/>
          <p:nvPr/>
        </p:nvSpPr>
        <p:spPr>
          <a:xfrm>
            <a:off x="2071670" y="3357562"/>
            <a:ext cx="4857784" cy="6429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err="1" smtClean="0"/>
              <a:t>Türkçe</a:t>
            </a:r>
            <a:r>
              <a:rPr lang="tr-TR" dirty="0" err="1"/>
              <a:t>,</a:t>
            </a:r>
            <a:r>
              <a:rPr lang="tr-TR" dirty="0" err="1" smtClean="0"/>
              <a:t>Temel</a:t>
            </a:r>
            <a:r>
              <a:rPr lang="tr-TR" dirty="0" smtClean="0"/>
              <a:t> </a:t>
            </a:r>
            <a:r>
              <a:rPr lang="tr-TR" dirty="0" err="1" smtClean="0"/>
              <a:t>Matematik,Fen</a:t>
            </a:r>
            <a:r>
              <a:rPr lang="tr-TR" dirty="0" smtClean="0"/>
              <a:t> ve Sosyal bilimler sorularından oluşuyor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tr-TR" dirty="0" smtClean="0"/>
              <a:t>Birinci Oturum Nasıl Uygulanacak?</a:t>
            </a:r>
            <a:br>
              <a:rPr lang="tr-TR" dirty="0" smtClean="0"/>
            </a:br>
            <a:r>
              <a:rPr lang="tr-TR" dirty="0" smtClean="0"/>
              <a:t> (Temel Yeterlilik Testi )</a:t>
            </a:r>
            <a:endParaRPr lang="tr-TR" dirty="0"/>
          </a:p>
        </p:txBody>
      </p:sp>
      <p:sp>
        <p:nvSpPr>
          <p:cNvPr id="4" name="3 Oval"/>
          <p:cNvSpPr/>
          <p:nvPr/>
        </p:nvSpPr>
        <p:spPr>
          <a:xfrm>
            <a:off x="1428728" y="1643050"/>
            <a:ext cx="2143140" cy="207170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smtClean="0"/>
              <a:t>Türkçe</a:t>
            </a:r>
          </a:p>
          <a:p>
            <a:pPr algn="ctr"/>
            <a:r>
              <a:rPr lang="tr-TR" dirty="0" smtClean="0"/>
              <a:t>40 Soru</a:t>
            </a:r>
          </a:p>
        </p:txBody>
      </p:sp>
      <p:sp>
        <p:nvSpPr>
          <p:cNvPr id="7" name="6 Oval"/>
          <p:cNvSpPr/>
          <p:nvPr/>
        </p:nvSpPr>
        <p:spPr>
          <a:xfrm>
            <a:off x="5429256" y="1643050"/>
            <a:ext cx="2143140" cy="207170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t>Matematik</a:t>
            </a:r>
          </a:p>
          <a:p>
            <a:pPr algn="ctr"/>
            <a:r>
              <a:rPr lang="tr-TR" dirty="0" smtClean="0"/>
              <a:t>40 Soru</a:t>
            </a:r>
            <a:endParaRPr lang="tr-TR" dirty="0"/>
          </a:p>
        </p:txBody>
      </p:sp>
      <p:sp>
        <p:nvSpPr>
          <p:cNvPr id="8" name="7 Yuvarlatılmış Dikdörtgen"/>
          <p:cNvSpPr/>
          <p:nvPr/>
        </p:nvSpPr>
        <p:spPr>
          <a:xfrm>
            <a:off x="1547664" y="5517232"/>
            <a:ext cx="5643602" cy="9286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Temel Yeterlilik Testi Puanını (TYT-Puanı) belirleyecektir</a:t>
            </a:r>
            <a:endParaRPr lang="tr-TR" dirty="0"/>
          </a:p>
        </p:txBody>
      </p:sp>
      <p:sp>
        <p:nvSpPr>
          <p:cNvPr id="12" name="11 Sağ Ok"/>
          <p:cNvSpPr/>
          <p:nvPr/>
        </p:nvSpPr>
        <p:spPr>
          <a:xfrm rot="2710068">
            <a:off x="3261305" y="3476218"/>
            <a:ext cx="714380" cy="42862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3" name="12 Sağ Ok"/>
          <p:cNvSpPr/>
          <p:nvPr/>
        </p:nvSpPr>
        <p:spPr>
          <a:xfrm rot="8396066">
            <a:off x="4913464" y="3501235"/>
            <a:ext cx="798639" cy="35719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9" name="6 Oval"/>
          <p:cNvSpPr/>
          <p:nvPr/>
        </p:nvSpPr>
        <p:spPr>
          <a:xfrm>
            <a:off x="5868144" y="4073539"/>
            <a:ext cx="1323122" cy="12276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t>Fen bilimler 20 Soru</a:t>
            </a:r>
            <a:endParaRPr lang="tr-TR" dirty="0"/>
          </a:p>
        </p:txBody>
      </p:sp>
      <p:sp>
        <p:nvSpPr>
          <p:cNvPr id="11" name="3 Oval"/>
          <p:cNvSpPr/>
          <p:nvPr/>
        </p:nvSpPr>
        <p:spPr>
          <a:xfrm>
            <a:off x="1763688" y="4044194"/>
            <a:ext cx="1368152" cy="12570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smtClean="0"/>
              <a:t>Sosyal bilimler</a:t>
            </a:r>
          </a:p>
          <a:p>
            <a:pPr algn="ctr"/>
            <a:r>
              <a:rPr lang="tr-TR" dirty="0"/>
              <a:t>2</a:t>
            </a:r>
            <a:r>
              <a:rPr lang="tr-TR" dirty="0" smtClean="0"/>
              <a:t>0 Soru</a:t>
            </a:r>
          </a:p>
        </p:txBody>
      </p:sp>
      <p:sp>
        <p:nvSpPr>
          <p:cNvPr id="14" name="11 Sağ Ok"/>
          <p:cNvSpPr/>
          <p:nvPr/>
        </p:nvSpPr>
        <p:spPr>
          <a:xfrm rot="19163812">
            <a:off x="3289199" y="4475821"/>
            <a:ext cx="565338" cy="42310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5" name="12 Sağ Ok"/>
          <p:cNvSpPr/>
          <p:nvPr/>
        </p:nvSpPr>
        <p:spPr>
          <a:xfrm rot="13387284">
            <a:off x="5114459" y="4454561"/>
            <a:ext cx="543121" cy="4362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860569585"/>
              </p:ext>
            </p:extLst>
          </p:nvPr>
        </p:nvGraphicFramePr>
        <p:xfrm>
          <a:off x="3997097" y="4006887"/>
          <a:ext cx="973327" cy="780563"/>
        </p:xfrm>
        <a:graphic>
          <a:graphicData uri="http://schemas.openxmlformats.org/drawingml/2006/table">
            <a:tbl>
              <a:tblPr/>
              <a:tblGrid>
                <a:gridCol w="973327">
                  <a:extLst>
                    <a:ext uri="{9D8B030D-6E8A-4147-A177-3AD203B41FA5}">
                      <a16:colId xmlns:a16="http://schemas.microsoft.com/office/drawing/2014/main" val="20000"/>
                    </a:ext>
                  </a:extLst>
                </a:gridCol>
              </a:tblGrid>
              <a:tr h="780563">
                <a:tc>
                  <a:txBody>
                    <a:bodyPr/>
                    <a:lstStyle/>
                    <a:p>
                      <a:pPr algn="ctr"/>
                      <a:r>
                        <a:rPr lang="tr-TR" sz="3600" b="1" dirty="0" smtClean="0">
                          <a:solidFill>
                            <a:srgbClr val="C00000"/>
                          </a:solidFill>
                        </a:rPr>
                        <a:t>TYT</a:t>
                      </a:r>
                      <a:endParaRPr lang="tr-TR" sz="3600" b="1" dirty="0">
                        <a:solidFill>
                          <a:srgbClr val="C00000"/>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TYT SORU SAYISI VE  SÜRELERİ</a:t>
            </a:r>
            <a:endParaRPr lang="tr-TR"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2604734003"/>
              </p:ext>
            </p:extLst>
          </p:nvPr>
        </p:nvGraphicFramePr>
        <p:xfrm>
          <a:off x="395536" y="1124745"/>
          <a:ext cx="8496944" cy="5660763"/>
        </p:xfrm>
        <a:graphic>
          <a:graphicData uri="http://schemas.openxmlformats.org/drawingml/2006/table">
            <a:tbl>
              <a:tblPr firstRow="1" firstCol="1" lastRow="1" lastCol="1" bandRow="1" bandCol="1">
                <a:tableStyleId>{5C22544A-7EE6-4342-B048-85BDC9FD1C3A}</a:tableStyleId>
              </a:tblPr>
              <a:tblGrid>
                <a:gridCol w="4382698">
                  <a:extLst>
                    <a:ext uri="{9D8B030D-6E8A-4147-A177-3AD203B41FA5}">
                      <a16:colId xmlns:a16="http://schemas.microsoft.com/office/drawing/2014/main" val="20000"/>
                    </a:ext>
                  </a:extLst>
                </a:gridCol>
                <a:gridCol w="1180550">
                  <a:extLst>
                    <a:ext uri="{9D8B030D-6E8A-4147-A177-3AD203B41FA5}">
                      <a16:colId xmlns:a16="http://schemas.microsoft.com/office/drawing/2014/main" val="20001"/>
                    </a:ext>
                  </a:extLst>
                </a:gridCol>
                <a:gridCol w="120550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860115">
                <a:tc>
                  <a:txBody>
                    <a:bodyPr/>
                    <a:lstStyle/>
                    <a:p>
                      <a:pPr>
                        <a:spcBef>
                          <a:spcPts val="30"/>
                        </a:spcBef>
                        <a:spcAft>
                          <a:spcPts val="0"/>
                        </a:spcAft>
                      </a:pPr>
                      <a:r>
                        <a:rPr lang="tr-TR" sz="1600" dirty="0">
                          <a:solidFill>
                            <a:schemeClr val="tx1"/>
                          </a:solidFill>
                          <a:effectLst/>
                        </a:rPr>
                        <a:t> </a:t>
                      </a:r>
                    </a:p>
                    <a:p>
                      <a:pPr marL="46990">
                        <a:spcAft>
                          <a:spcPts val="0"/>
                        </a:spcAft>
                      </a:pPr>
                      <a:r>
                        <a:rPr lang="tr-TR" sz="1600" dirty="0">
                          <a:solidFill>
                            <a:schemeClr val="tx1"/>
                          </a:solidFill>
                          <a:effectLst/>
                        </a:rPr>
                        <a:t>Temel Yeterlilik Testi</a:t>
                      </a:r>
                      <a:endParaRPr lang="tr-TR" sz="1600" dirty="0">
                        <a:solidFill>
                          <a:schemeClr val="tx1"/>
                        </a:solidFill>
                        <a:effectLst/>
                        <a:latin typeface="Calibri"/>
                        <a:ea typeface="Calibri"/>
                        <a:cs typeface="Calibri"/>
                      </a:endParaRPr>
                    </a:p>
                  </a:txBody>
                  <a:tcPr marL="0" marR="0" marT="0" marB="0"/>
                </a:tc>
                <a:tc>
                  <a:txBody>
                    <a:bodyPr/>
                    <a:lstStyle/>
                    <a:p>
                      <a:pPr>
                        <a:spcBef>
                          <a:spcPts val="30"/>
                        </a:spcBef>
                        <a:spcAft>
                          <a:spcPts val="0"/>
                        </a:spcAft>
                      </a:pPr>
                      <a:r>
                        <a:rPr lang="tr-TR" sz="1600" dirty="0">
                          <a:solidFill>
                            <a:schemeClr val="tx1"/>
                          </a:solidFill>
                          <a:effectLst/>
                        </a:rPr>
                        <a:t> </a:t>
                      </a:r>
                    </a:p>
                    <a:p>
                      <a:pPr marL="294005" marR="228600" indent="30480">
                        <a:lnSpc>
                          <a:spcPts val="1350"/>
                        </a:lnSpc>
                        <a:spcBef>
                          <a:spcPts val="5"/>
                        </a:spcBef>
                        <a:spcAft>
                          <a:spcPts val="0"/>
                        </a:spcAft>
                      </a:pPr>
                      <a:r>
                        <a:rPr lang="tr-TR" sz="1600" dirty="0">
                          <a:solidFill>
                            <a:schemeClr val="tx1"/>
                          </a:solidFill>
                          <a:effectLst/>
                        </a:rPr>
                        <a:t>Soru Sayısı</a:t>
                      </a:r>
                      <a:endParaRPr lang="tr-TR" sz="1600" dirty="0">
                        <a:solidFill>
                          <a:schemeClr val="tx1"/>
                        </a:solidFill>
                        <a:effectLst/>
                        <a:latin typeface="Calibri"/>
                        <a:ea typeface="Calibri"/>
                        <a:cs typeface="Calibri"/>
                      </a:endParaRPr>
                    </a:p>
                  </a:txBody>
                  <a:tcPr marL="0" marR="0" marT="0" marB="0"/>
                </a:tc>
                <a:tc>
                  <a:txBody>
                    <a:bodyPr/>
                    <a:lstStyle/>
                    <a:p>
                      <a:pPr>
                        <a:spcBef>
                          <a:spcPts val="30"/>
                        </a:spcBef>
                        <a:spcAft>
                          <a:spcPts val="0"/>
                        </a:spcAft>
                      </a:pPr>
                      <a:r>
                        <a:rPr lang="tr-TR" sz="1600" dirty="0">
                          <a:solidFill>
                            <a:schemeClr val="tx1"/>
                          </a:solidFill>
                          <a:effectLst/>
                        </a:rPr>
                        <a:t> </a:t>
                      </a:r>
                    </a:p>
                    <a:p>
                      <a:pPr marL="326390" marR="203200" indent="-86995">
                        <a:lnSpc>
                          <a:spcPts val="1350"/>
                        </a:lnSpc>
                        <a:spcBef>
                          <a:spcPts val="5"/>
                        </a:spcBef>
                        <a:spcAft>
                          <a:spcPts val="0"/>
                        </a:spcAft>
                      </a:pPr>
                      <a:r>
                        <a:rPr lang="tr-TR" sz="1600" dirty="0">
                          <a:solidFill>
                            <a:schemeClr val="tx1"/>
                          </a:solidFill>
                          <a:effectLst/>
                        </a:rPr>
                        <a:t>Toplam Süre</a:t>
                      </a:r>
                      <a:endParaRPr lang="tr-TR" sz="1600" dirty="0">
                        <a:solidFill>
                          <a:schemeClr val="tx1"/>
                        </a:solidFill>
                        <a:effectLst/>
                        <a:latin typeface="Calibri"/>
                        <a:ea typeface="Calibri"/>
                        <a:cs typeface="Calibri"/>
                      </a:endParaRPr>
                    </a:p>
                  </a:txBody>
                  <a:tcPr marL="0" marR="0" marT="0" marB="0"/>
                </a:tc>
                <a:tc>
                  <a:txBody>
                    <a:bodyPr/>
                    <a:lstStyle/>
                    <a:p>
                      <a:pPr>
                        <a:spcBef>
                          <a:spcPts val="30"/>
                        </a:spcBef>
                        <a:spcAft>
                          <a:spcPts val="0"/>
                        </a:spcAft>
                      </a:pPr>
                      <a:r>
                        <a:rPr lang="tr-TR" sz="1600" dirty="0">
                          <a:solidFill>
                            <a:schemeClr val="tx1"/>
                          </a:solidFill>
                          <a:effectLst/>
                        </a:rPr>
                        <a:t> </a:t>
                      </a:r>
                    </a:p>
                    <a:p>
                      <a:pPr marL="216535" marR="182880" indent="124460">
                        <a:lnSpc>
                          <a:spcPts val="1350"/>
                        </a:lnSpc>
                        <a:spcBef>
                          <a:spcPts val="5"/>
                        </a:spcBef>
                        <a:spcAft>
                          <a:spcPts val="0"/>
                        </a:spcAft>
                      </a:pPr>
                      <a:r>
                        <a:rPr lang="tr-TR" sz="1600" dirty="0">
                          <a:solidFill>
                            <a:schemeClr val="tx1"/>
                          </a:solidFill>
                          <a:effectLst/>
                        </a:rPr>
                        <a:t>Soru Başına Ortalama Süre</a:t>
                      </a:r>
                      <a:endParaRPr lang="tr-TR" sz="1600" dirty="0">
                        <a:solidFill>
                          <a:schemeClr val="tx1"/>
                        </a:solidFill>
                        <a:effectLst/>
                        <a:latin typeface="Calibri"/>
                        <a:ea typeface="Calibri"/>
                        <a:cs typeface="Calibri"/>
                      </a:endParaRPr>
                    </a:p>
                  </a:txBody>
                  <a:tcPr marL="0" marR="0" marT="0" marB="0"/>
                </a:tc>
                <a:extLst>
                  <a:ext uri="{0D108BD9-81ED-4DB2-BD59-A6C34878D82A}">
                    <a16:rowId xmlns:a16="http://schemas.microsoft.com/office/drawing/2014/main" val="10000"/>
                  </a:ext>
                </a:extLst>
              </a:tr>
              <a:tr h="501762">
                <a:tc>
                  <a:txBody>
                    <a:bodyPr/>
                    <a:lstStyle/>
                    <a:p>
                      <a:pPr>
                        <a:spcAft>
                          <a:spcPts val="0"/>
                        </a:spcAft>
                      </a:pPr>
                      <a:r>
                        <a:rPr lang="tr-TR" sz="1800" dirty="0">
                          <a:effectLst/>
                        </a:rPr>
                        <a:t> </a:t>
                      </a:r>
                    </a:p>
                    <a:p>
                      <a:pPr marL="2540">
                        <a:lnSpc>
                          <a:spcPts val="1210"/>
                        </a:lnSpc>
                        <a:spcAft>
                          <a:spcPts val="0"/>
                        </a:spcAft>
                      </a:pPr>
                      <a:r>
                        <a:rPr lang="tr-TR" sz="2400" dirty="0">
                          <a:effectLst/>
                        </a:rPr>
                        <a:t>Türkçe</a:t>
                      </a:r>
                      <a:endParaRPr lang="tr-TR" sz="2400" dirty="0">
                        <a:effectLst/>
                        <a:latin typeface="Calibri"/>
                        <a:ea typeface="Calibri"/>
                        <a:cs typeface="Calibri"/>
                      </a:endParaRPr>
                    </a:p>
                  </a:txBody>
                  <a:tcPr marL="0" marR="0" marT="0" marB="0">
                    <a:solidFill>
                      <a:schemeClr val="accent6"/>
                    </a:solidFill>
                  </a:tcPr>
                </a:tc>
                <a:tc>
                  <a:txBody>
                    <a:bodyPr/>
                    <a:lstStyle/>
                    <a:p>
                      <a:pPr>
                        <a:spcAft>
                          <a:spcPts val="0"/>
                        </a:spcAft>
                      </a:pPr>
                      <a:r>
                        <a:rPr lang="tr-TR" sz="1800" b="1" dirty="0">
                          <a:solidFill>
                            <a:srgbClr val="FF0000"/>
                          </a:solidFill>
                          <a:effectLst/>
                        </a:rPr>
                        <a:t> </a:t>
                      </a:r>
                    </a:p>
                    <a:p>
                      <a:pPr marL="363855">
                        <a:lnSpc>
                          <a:spcPts val="1210"/>
                        </a:lnSpc>
                        <a:spcAft>
                          <a:spcPts val="0"/>
                        </a:spcAft>
                      </a:pPr>
                      <a:r>
                        <a:rPr lang="tr-TR" sz="1800" b="1" dirty="0">
                          <a:solidFill>
                            <a:srgbClr val="FF0000"/>
                          </a:solidFill>
                          <a:effectLst/>
                        </a:rPr>
                        <a:t>40</a:t>
                      </a:r>
                      <a:endParaRPr lang="tr-TR" sz="1800" b="1" dirty="0">
                        <a:solidFill>
                          <a:srgbClr val="FF0000"/>
                        </a:solidFill>
                        <a:effectLst/>
                        <a:latin typeface="Calibri"/>
                        <a:ea typeface="Calibri"/>
                        <a:cs typeface="Calibri"/>
                      </a:endParaRPr>
                    </a:p>
                  </a:txBody>
                  <a:tcPr marL="0" marR="0" marT="0" marB="0">
                    <a:solidFill>
                      <a:schemeClr val="accent6"/>
                    </a:solidFill>
                  </a:tcPr>
                </a:tc>
                <a:tc rowSpan="4">
                  <a:txBody>
                    <a:bodyPr/>
                    <a:lstStyle/>
                    <a:p>
                      <a:pPr>
                        <a:spcAft>
                          <a:spcPts val="0"/>
                        </a:spcAft>
                      </a:pPr>
                      <a:r>
                        <a:rPr lang="tr-TR" sz="1100" dirty="0">
                          <a:effectLst/>
                        </a:rPr>
                        <a:t> </a:t>
                      </a:r>
                      <a:endParaRPr lang="tr-TR" sz="1100" dirty="0">
                        <a:effectLst/>
                        <a:latin typeface="Calibri"/>
                        <a:ea typeface="Calibri"/>
                        <a:cs typeface="Calibri"/>
                      </a:endParaRPr>
                    </a:p>
                  </a:txBody>
                  <a:tcPr marL="0" marR="0" marT="0" marB="0"/>
                </a:tc>
                <a:tc rowSpan="5">
                  <a:txBody>
                    <a:bodyPr/>
                    <a:lstStyle/>
                    <a:p>
                      <a:pPr>
                        <a:spcAft>
                          <a:spcPts val="0"/>
                        </a:spcAft>
                      </a:pPr>
                      <a:r>
                        <a:rPr lang="tr-TR" sz="1100" dirty="0">
                          <a:effectLst/>
                        </a:rPr>
                        <a:t> </a:t>
                      </a:r>
                    </a:p>
                    <a:p>
                      <a:pPr>
                        <a:spcAft>
                          <a:spcPts val="0"/>
                        </a:spcAft>
                      </a:pPr>
                      <a:r>
                        <a:rPr lang="tr-TR" sz="1100" dirty="0">
                          <a:effectLst/>
                        </a:rPr>
                        <a:t> </a:t>
                      </a:r>
                    </a:p>
                    <a:p>
                      <a:pPr>
                        <a:spcAft>
                          <a:spcPts val="0"/>
                        </a:spcAft>
                      </a:pPr>
                      <a:r>
                        <a:rPr lang="tr-TR" sz="1100" dirty="0">
                          <a:effectLst/>
                        </a:rPr>
                        <a:t> </a:t>
                      </a:r>
                    </a:p>
                    <a:p>
                      <a:pPr>
                        <a:spcAft>
                          <a:spcPts val="0"/>
                        </a:spcAft>
                      </a:pPr>
                      <a:r>
                        <a:rPr lang="tr-TR" sz="1100" dirty="0">
                          <a:effectLst/>
                        </a:rPr>
                        <a:t> </a:t>
                      </a:r>
                    </a:p>
                    <a:p>
                      <a:pPr>
                        <a:spcAft>
                          <a:spcPts val="0"/>
                        </a:spcAft>
                      </a:pPr>
                      <a:r>
                        <a:rPr lang="tr-TR" sz="1100" dirty="0">
                          <a:effectLst/>
                        </a:rPr>
                        <a:t> </a:t>
                      </a:r>
                    </a:p>
                    <a:p>
                      <a:pPr>
                        <a:spcAft>
                          <a:spcPts val="0"/>
                        </a:spcAft>
                      </a:pPr>
                      <a:r>
                        <a:rPr lang="tr-TR" sz="1100" dirty="0">
                          <a:effectLst/>
                        </a:rPr>
                        <a:t> </a:t>
                      </a:r>
                    </a:p>
                    <a:p>
                      <a:pPr>
                        <a:spcAft>
                          <a:spcPts val="0"/>
                        </a:spcAft>
                      </a:pPr>
                      <a:r>
                        <a:rPr lang="tr-TR" sz="1100" dirty="0">
                          <a:effectLst/>
                        </a:rPr>
                        <a:t> </a:t>
                      </a:r>
                    </a:p>
                    <a:p>
                      <a:pPr>
                        <a:spcAft>
                          <a:spcPts val="0"/>
                        </a:spcAft>
                      </a:pPr>
                      <a:r>
                        <a:rPr lang="tr-TR" sz="1100" dirty="0">
                          <a:effectLst/>
                        </a:rPr>
                        <a:t> </a:t>
                      </a:r>
                    </a:p>
                    <a:p>
                      <a:pPr>
                        <a:spcAft>
                          <a:spcPts val="0"/>
                        </a:spcAft>
                      </a:pPr>
                      <a:r>
                        <a:rPr lang="tr-TR" sz="1100" dirty="0">
                          <a:effectLst/>
                        </a:rPr>
                        <a:t> </a:t>
                      </a:r>
                    </a:p>
                    <a:p>
                      <a:pPr>
                        <a:spcBef>
                          <a:spcPts val="15"/>
                        </a:spcBef>
                        <a:spcAft>
                          <a:spcPts val="0"/>
                        </a:spcAft>
                      </a:pPr>
                      <a:r>
                        <a:rPr lang="tr-TR" sz="1050" dirty="0">
                          <a:effectLst/>
                        </a:rPr>
                        <a:t> </a:t>
                      </a:r>
                      <a:endParaRPr lang="tr-TR" sz="1100" dirty="0">
                        <a:effectLst/>
                      </a:endParaRPr>
                    </a:p>
                    <a:p>
                      <a:pPr marL="353695">
                        <a:spcAft>
                          <a:spcPts val="0"/>
                        </a:spcAft>
                      </a:pPr>
                      <a:r>
                        <a:rPr lang="tr-TR" sz="4400" dirty="0">
                          <a:solidFill>
                            <a:srgbClr val="FF0000"/>
                          </a:solidFill>
                          <a:effectLst/>
                        </a:rPr>
                        <a:t>1,125 </a:t>
                      </a:r>
                      <a:r>
                        <a:rPr lang="tr-TR" sz="4400" dirty="0" smtClean="0">
                          <a:solidFill>
                            <a:srgbClr val="FF0000"/>
                          </a:solidFill>
                          <a:effectLst/>
                        </a:rPr>
                        <a:t>  dk</a:t>
                      </a:r>
                      <a:r>
                        <a:rPr lang="tr-TR" sz="4400" dirty="0">
                          <a:solidFill>
                            <a:srgbClr val="FF0000"/>
                          </a:solidFill>
                          <a:effectLst/>
                        </a:rPr>
                        <a:t>.</a:t>
                      </a:r>
                      <a:endParaRPr lang="tr-TR" sz="4400" dirty="0">
                        <a:solidFill>
                          <a:srgbClr val="FF0000"/>
                        </a:solidFill>
                        <a:effectLst/>
                        <a:latin typeface="Calibri"/>
                        <a:ea typeface="Calibri"/>
                        <a:cs typeface="Calibri"/>
                      </a:endParaRPr>
                    </a:p>
                  </a:txBody>
                  <a:tcPr marL="0" marR="0" marT="0" marB="0"/>
                </a:tc>
                <a:extLst>
                  <a:ext uri="{0D108BD9-81ED-4DB2-BD59-A6C34878D82A}">
                    <a16:rowId xmlns:a16="http://schemas.microsoft.com/office/drawing/2014/main" val="10001"/>
                  </a:ext>
                </a:extLst>
              </a:tr>
              <a:tr h="1749632">
                <a:tc>
                  <a:txBody>
                    <a:bodyPr/>
                    <a:lstStyle/>
                    <a:p>
                      <a:pPr>
                        <a:spcBef>
                          <a:spcPts val="10"/>
                        </a:spcBef>
                        <a:spcAft>
                          <a:spcPts val="0"/>
                        </a:spcAft>
                      </a:pPr>
                      <a:r>
                        <a:rPr lang="tr-TR" sz="1800" dirty="0">
                          <a:effectLst/>
                        </a:rPr>
                        <a:t> </a:t>
                      </a:r>
                    </a:p>
                    <a:p>
                      <a:pPr marL="2540">
                        <a:spcBef>
                          <a:spcPts val="5"/>
                        </a:spcBef>
                        <a:spcAft>
                          <a:spcPts val="0"/>
                        </a:spcAft>
                      </a:pPr>
                      <a:r>
                        <a:rPr lang="tr-TR" sz="2000" dirty="0">
                          <a:effectLst/>
                        </a:rPr>
                        <a:t>Sosyal Bilimler</a:t>
                      </a:r>
                    </a:p>
                    <a:p>
                      <a:pPr marL="342900" lvl="0" indent="-342900">
                        <a:spcBef>
                          <a:spcPts val="15"/>
                        </a:spcBef>
                        <a:spcAft>
                          <a:spcPts val="0"/>
                        </a:spcAft>
                        <a:buSzPts val="1100"/>
                        <a:buFont typeface="Symbol"/>
                        <a:buChar char=""/>
                        <a:tabLst>
                          <a:tab pos="452120" algn="l"/>
                          <a:tab pos="452755" algn="l"/>
                        </a:tabLst>
                      </a:pPr>
                      <a:r>
                        <a:rPr lang="tr-TR" sz="2000" dirty="0">
                          <a:effectLst/>
                        </a:rPr>
                        <a:t>Coğrafya: (5</a:t>
                      </a:r>
                      <a:r>
                        <a:rPr lang="tr-TR" sz="2000" spc="-30" dirty="0">
                          <a:effectLst/>
                        </a:rPr>
                        <a:t> </a:t>
                      </a:r>
                      <a:r>
                        <a:rPr lang="tr-TR" sz="2000" dirty="0">
                          <a:effectLst/>
                        </a:rPr>
                        <a:t>soru)</a:t>
                      </a:r>
                    </a:p>
                    <a:p>
                      <a:pPr marL="342900" lvl="0" indent="-342900">
                        <a:spcBef>
                          <a:spcPts val="50"/>
                        </a:spcBef>
                        <a:spcAft>
                          <a:spcPts val="0"/>
                        </a:spcAft>
                        <a:buSzPts val="1100"/>
                        <a:buFont typeface="Symbol"/>
                        <a:buChar char=""/>
                        <a:tabLst>
                          <a:tab pos="452120" algn="l"/>
                          <a:tab pos="452755" algn="l"/>
                        </a:tabLst>
                      </a:pPr>
                      <a:r>
                        <a:rPr lang="tr-TR" sz="2000" dirty="0">
                          <a:effectLst/>
                        </a:rPr>
                        <a:t>Din Kültürü ve Ahlak Bilgisi: (5</a:t>
                      </a:r>
                      <a:r>
                        <a:rPr lang="tr-TR" sz="2000" spc="-75" dirty="0">
                          <a:effectLst/>
                        </a:rPr>
                        <a:t> </a:t>
                      </a:r>
                      <a:r>
                        <a:rPr lang="tr-TR" sz="2000" dirty="0">
                          <a:effectLst/>
                        </a:rPr>
                        <a:t>soru)</a:t>
                      </a:r>
                    </a:p>
                    <a:p>
                      <a:pPr marL="342900" lvl="0" indent="-342900">
                        <a:spcBef>
                          <a:spcPts val="50"/>
                        </a:spcBef>
                        <a:spcAft>
                          <a:spcPts val="0"/>
                        </a:spcAft>
                        <a:buSzPts val="1100"/>
                        <a:buFont typeface="Symbol"/>
                        <a:buChar char=""/>
                        <a:tabLst>
                          <a:tab pos="452120" algn="l"/>
                          <a:tab pos="452755" algn="l"/>
                        </a:tabLst>
                      </a:pPr>
                      <a:r>
                        <a:rPr lang="tr-TR" sz="2000" dirty="0">
                          <a:effectLst/>
                        </a:rPr>
                        <a:t>Felsefe: (5</a:t>
                      </a:r>
                      <a:r>
                        <a:rPr lang="tr-TR" sz="2000" spc="-20" dirty="0">
                          <a:effectLst/>
                        </a:rPr>
                        <a:t> </a:t>
                      </a:r>
                      <a:r>
                        <a:rPr lang="tr-TR" sz="2000" dirty="0">
                          <a:effectLst/>
                        </a:rPr>
                        <a:t>soru)</a:t>
                      </a:r>
                    </a:p>
                    <a:p>
                      <a:pPr marL="342900" lvl="0" indent="-342900">
                        <a:lnSpc>
                          <a:spcPts val="1305"/>
                        </a:lnSpc>
                        <a:spcBef>
                          <a:spcPts val="60"/>
                        </a:spcBef>
                        <a:spcAft>
                          <a:spcPts val="0"/>
                        </a:spcAft>
                        <a:buSzPts val="1100"/>
                        <a:buFont typeface="Symbol"/>
                        <a:buChar char=""/>
                        <a:tabLst>
                          <a:tab pos="452120" algn="l"/>
                          <a:tab pos="452755" algn="l"/>
                        </a:tabLst>
                      </a:pPr>
                      <a:r>
                        <a:rPr lang="tr-TR" sz="2000" dirty="0">
                          <a:effectLst/>
                        </a:rPr>
                        <a:t>Tarih: (5</a:t>
                      </a:r>
                      <a:r>
                        <a:rPr lang="tr-TR" sz="2000" spc="-20" dirty="0">
                          <a:effectLst/>
                        </a:rPr>
                        <a:t> </a:t>
                      </a:r>
                      <a:r>
                        <a:rPr lang="tr-TR" sz="2000" dirty="0">
                          <a:effectLst/>
                        </a:rPr>
                        <a:t>soru)</a:t>
                      </a:r>
                      <a:endParaRPr lang="tr-TR" sz="2000" dirty="0">
                        <a:effectLst/>
                        <a:latin typeface="Calibri"/>
                        <a:ea typeface="Symbol"/>
                        <a:cs typeface="Symbol"/>
                      </a:endParaRPr>
                    </a:p>
                  </a:txBody>
                  <a:tcPr marL="0" marR="0" marT="0" marB="0">
                    <a:solidFill>
                      <a:schemeClr val="accent5"/>
                    </a:solidFill>
                  </a:tcPr>
                </a:tc>
                <a:tc>
                  <a:txBody>
                    <a:bodyPr/>
                    <a:lstStyle/>
                    <a:p>
                      <a:pPr>
                        <a:spcAft>
                          <a:spcPts val="0"/>
                        </a:spcAft>
                      </a:pPr>
                      <a:r>
                        <a:rPr lang="tr-TR" sz="1800" b="1" dirty="0">
                          <a:solidFill>
                            <a:srgbClr val="FF0000"/>
                          </a:solidFill>
                          <a:effectLst/>
                        </a:rPr>
                        <a:t> </a:t>
                      </a:r>
                    </a:p>
                    <a:p>
                      <a:pPr>
                        <a:spcAft>
                          <a:spcPts val="0"/>
                        </a:spcAft>
                      </a:pPr>
                      <a:r>
                        <a:rPr lang="tr-TR" sz="1800" b="1" dirty="0">
                          <a:solidFill>
                            <a:srgbClr val="FF0000"/>
                          </a:solidFill>
                          <a:effectLst/>
                        </a:rPr>
                        <a:t> </a:t>
                      </a:r>
                    </a:p>
                    <a:p>
                      <a:pPr>
                        <a:spcBef>
                          <a:spcPts val="40"/>
                        </a:spcBef>
                        <a:spcAft>
                          <a:spcPts val="0"/>
                        </a:spcAft>
                      </a:pPr>
                      <a:r>
                        <a:rPr lang="tr-TR" sz="1800" b="1" dirty="0">
                          <a:solidFill>
                            <a:srgbClr val="FF0000"/>
                          </a:solidFill>
                          <a:effectLst/>
                        </a:rPr>
                        <a:t> </a:t>
                      </a:r>
                    </a:p>
                    <a:p>
                      <a:pPr marL="362585">
                        <a:spcAft>
                          <a:spcPts val="0"/>
                        </a:spcAft>
                      </a:pPr>
                      <a:r>
                        <a:rPr lang="tr-TR" sz="1800" b="1" dirty="0">
                          <a:solidFill>
                            <a:srgbClr val="FF0000"/>
                          </a:solidFill>
                          <a:effectLst/>
                        </a:rPr>
                        <a:t>20</a:t>
                      </a:r>
                      <a:endParaRPr lang="tr-TR" sz="1800" b="1" dirty="0">
                        <a:solidFill>
                          <a:srgbClr val="FF0000"/>
                        </a:solidFill>
                        <a:effectLst/>
                        <a:latin typeface="Calibri"/>
                        <a:ea typeface="Calibri"/>
                        <a:cs typeface="Calibri"/>
                      </a:endParaRPr>
                    </a:p>
                  </a:txBody>
                  <a:tcPr marL="0" marR="0" marT="0" marB="0">
                    <a:solidFill>
                      <a:schemeClr val="accent5"/>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r h="492623">
                <a:tc>
                  <a:txBody>
                    <a:bodyPr/>
                    <a:lstStyle/>
                    <a:p>
                      <a:pPr>
                        <a:spcBef>
                          <a:spcPts val="5"/>
                        </a:spcBef>
                        <a:spcAft>
                          <a:spcPts val="0"/>
                        </a:spcAft>
                      </a:pPr>
                      <a:r>
                        <a:rPr lang="tr-TR" sz="1800" dirty="0">
                          <a:effectLst/>
                        </a:rPr>
                        <a:t> </a:t>
                      </a:r>
                      <a:endParaRPr lang="tr-TR" sz="2000" dirty="0">
                        <a:solidFill>
                          <a:schemeClr val="tx1">
                            <a:lumMod val="95000"/>
                            <a:lumOff val="5000"/>
                          </a:schemeClr>
                        </a:solidFill>
                        <a:effectLst/>
                      </a:endParaRPr>
                    </a:p>
                    <a:p>
                      <a:pPr marL="2540">
                        <a:lnSpc>
                          <a:spcPts val="1210"/>
                        </a:lnSpc>
                        <a:spcAft>
                          <a:spcPts val="0"/>
                        </a:spcAft>
                      </a:pPr>
                      <a:r>
                        <a:rPr lang="tr-TR" sz="2000" dirty="0">
                          <a:solidFill>
                            <a:schemeClr val="tx1">
                              <a:lumMod val="95000"/>
                              <a:lumOff val="5000"/>
                            </a:schemeClr>
                          </a:solidFill>
                          <a:effectLst/>
                        </a:rPr>
                        <a:t>Temel Matematik</a:t>
                      </a:r>
                      <a:endParaRPr lang="tr-TR" sz="2000" dirty="0">
                        <a:solidFill>
                          <a:schemeClr val="tx1">
                            <a:lumMod val="95000"/>
                            <a:lumOff val="5000"/>
                          </a:schemeClr>
                        </a:solidFill>
                        <a:effectLst/>
                        <a:latin typeface="Calibri"/>
                        <a:ea typeface="Calibri"/>
                        <a:cs typeface="Calibri"/>
                      </a:endParaRPr>
                    </a:p>
                  </a:txBody>
                  <a:tcPr marL="0" marR="0" marT="0" marB="0">
                    <a:solidFill>
                      <a:srgbClr val="92D050"/>
                    </a:solidFill>
                  </a:tcPr>
                </a:tc>
                <a:tc>
                  <a:txBody>
                    <a:bodyPr/>
                    <a:lstStyle/>
                    <a:p>
                      <a:pPr>
                        <a:spcBef>
                          <a:spcPts val="5"/>
                        </a:spcBef>
                        <a:spcAft>
                          <a:spcPts val="0"/>
                        </a:spcAft>
                      </a:pPr>
                      <a:r>
                        <a:rPr lang="tr-TR" sz="1800" b="1" dirty="0">
                          <a:solidFill>
                            <a:srgbClr val="FF0000"/>
                          </a:solidFill>
                          <a:effectLst/>
                        </a:rPr>
                        <a:t> </a:t>
                      </a:r>
                    </a:p>
                    <a:p>
                      <a:pPr marL="363855">
                        <a:lnSpc>
                          <a:spcPts val="1210"/>
                        </a:lnSpc>
                        <a:spcAft>
                          <a:spcPts val="0"/>
                        </a:spcAft>
                      </a:pPr>
                      <a:r>
                        <a:rPr lang="tr-TR" sz="1800" b="1" dirty="0">
                          <a:solidFill>
                            <a:srgbClr val="FF0000"/>
                          </a:solidFill>
                          <a:effectLst/>
                        </a:rPr>
                        <a:t>40</a:t>
                      </a:r>
                      <a:endParaRPr lang="tr-TR" sz="1800" b="1" dirty="0">
                        <a:solidFill>
                          <a:srgbClr val="FF0000"/>
                        </a:solidFill>
                        <a:effectLst/>
                        <a:latin typeface="Calibri"/>
                        <a:ea typeface="Calibri"/>
                        <a:cs typeface="Calibri"/>
                      </a:endParaRPr>
                    </a:p>
                  </a:txBody>
                  <a:tcPr marL="0" marR="0" marT="0" marB="0">
                    <a:solidFill>
                      <a:srgbClr val="92D050"/>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3"/>
                  </a:ext>
                </a:extLst>
              </a:tr>
              <a:tr h="1565593">
                <a:tc>
                  <a:txBody>
                    <a:bodyPr/>
                    <a:lstStyle/>
                    <a:p>
                      <a:pPr>
                        <a:spcBef>
                          <a:spcPts val="55"/>
                        </a:spcBef>
                        <a:spcAft>
                          <a:spcPts val="0"/>
                        </a:spcAft>
                      </a:pPr>
                      <a:r>
                        <a:rPr lang="tr-TR" sz="1800" dirty="0">
                          <a:effectLst/>
                        </a:rPr>
                        <a:t> </a:t>
                      </a:r>
                    </a:p>
                    <a:p>
                      <a:pPr marL="2540">
                        <a:spcAft>
                          <a:spcPts val="0"/>
                        </a:spcAft>
                      </a:pPr>
                      <a:r>
                        <a:rPr lang="tr-TR" sz="2000" dirty="0">
                          <a:effectLst/>
                        </a:rPr>
                        <a:t>Fen Bilimleri</a:t>
                      </a:r>
                    </a:p>
                    <a:p>
                      <a:pPr marL="342900" lvl="0" indent="-342900">
                        <a:spcBef>
                          <a:spcPts val="65"/>
                        </a:spcBef>
                        <a:spcAft>
                          <a:spcPts val="0"/>
                        </a:spcAft>
                        <a:buSzPts val="1100"/>
                        <a:buFont typeface="Symbol"/>
                        <a:buChar char=""/>
                        <a:tabLst>
                          <a:tab pos="452120" algn="l"/>
                          <a:tab pos="452755" algn="l"/>
                        </a:tabLst>
                      </a:pPr>
                      <a:r>
                        <a:rPr lang="tr-TR" sz="2000" dirty="0">
                          <a:effectLst/>
                        </a:rPr>
                        <a:t>Biyoloji: (6</a:t>
                      </a:r>
                      <a:r>
                        <a:rPr lang="tr-TR" sz="2000" spc="-10" dirty="0">
                          <a:effectLst/>
                        </a:rPr>
                        <a:t> </a:t>
                      </a:r>
                      <a:r>
                        <a:rPr lang="tr-TR" sz="2000" dirty="0">
                          <a:effectLst/>
                        </a:rPr>
                        <a:t>soru)</a:t>
                      </a:r>
                    </a:p>
                    <a:p>
                      <a:pPr marL="342900" lvl="0" indent="-342900">
                        <a:spcBef>
                          <a:spcPts val="50"/>
                        </a:spcBef>
                        <a:spcAft>
                          <a:spcPts val="0"/>
                        </a:spcAft>
                        <a:buSzPts val="1100"/>
                        <a:buFont typeface="Symbol"/>
                        <a:buChar char=""/>
                        <a:tabLst>
                          <a:tab pos="452120" algn="l"/>
                          <a:tab pos="452755" algn="l"/>
                        </a:tabLst>
                      </a:pPr>
                      <a:r>
                        <a:rPr lang="tr-TR" sz="2000" dirty="0">
                          <a:effectLst/>
                        </a:rPr>
                        <a:t>Fizik: </a:t>
                      </a:r>
                      <a:r>
                        <a:rPr lang="tr-TR" sz="2000" dirty="0" smtClean="0">
                          <a:effectLst/>
                        </a:rPr>
                        <a:t>      (</a:t>
                      </a:r>
                      <a:r>
                        <a:rPr lang="tr-TR" sz="2000" dirty="0">
                          <a:effectLst/>
                        </a:rPr>
                        <a:t>7</a:t>
                      </a:r>
                      <a:r>
                        <a:rPr lang="tr-TR" sz="2000" spc="-30" dirty="0">
                          <a:effectLst/>
                        </a:rPr>
                        <a:t> </a:t>
                      </a:r>
                      <a:r>
                        <a:rPr lang="tr-TR" sz="2000" dirty="0">
                          <a:effectLst/>
                        </a:rPr>
                        <a:t>soru)</a:t>
                      </a:r>
                    </a:p>
                    <a:p>
                      <a:pPr marL="342900" lvl="0" indent="-342900">
                        <a:lnSpc>
                          <a:spcPts val="1305"/>
                        </a:lnSpc>
                        <a:spcBef>
                          <a:spcPts val="65"/>
                        </a:spcBef>
                        <a:spcAft>
                          <a:spcPts val="0"/>
                        </a:spcAft>
                        <a:buSzPts val="1100"/>
                        <a:buFont typeface="Symbol"/>
                        <a:buChar char=""/>
                        <a:tabLst>
                          <a:tab pos="452120" algn="l"/>
                          <a:tab pos="452755" algn="l"/>
                        </a:tabLst>
                      </a:pPr>
                      <a:r>
                        <a:rPr lang="tr-TR" sz="2000" dirty="0">
                          <a:effectLst/>
                        </a:rPr>
                        <a:t>Kimya: </a:t>
                      </a:r>
                      <a:r>
                        <a:rPr lang="tr-TR" sz="2000" dirty="0" smtClean="0">
                          <a:effectLst/>
                        </a:rPr>
                        <a:t>   (</a:t>
                      </a:r>
                      <a:r>
                        <a:rPr lang="tr-TR" sz="2000" dirty="0">
                          <a:effectLst/>
                        </a:rPr>
                        <a:t>7</a:t>
                      </a:r>
                      <a:r>
                        <a:rPr lang="tr-TR" sz="2000" spc="-30" dirty="0">
                          <a:effectLst/>
                        </a:rPr>
                        <a:t> </a:t>
                      </a:r>
                      <a:r>
                        <a:rPr lang="tr-TR" sz="2000" dirty="0">
                          <a:effectLst/>
                        </a:rPr>
                        <a:t>soru)</a:t>
                      </a:r>
                      <a:endParaRPr lang="tr-TR" sz="2000" dirty="0">
                        <a:effectLst/>
                        <a:latin typeface="Calibri"/>
                        <a:ea typeface="Symbol"/>
                        <a:cs typeface="Symbol"/>
                      </a:endParaRPr>
                    </a:p>
                  </a:txBody>
                  <a:tcPr marL="0" marR="0" marT="0" marB="0">
                    <a:solidFill>
                      <a:schemeClr val="tx1">
                        <a:lumMod val="65000"/>
                        <a:lumOff val="35000"/>
                      </a:schemeClr>
                    </a:solidFill>
                  </a:tcPr>
                </a:tc>
                <a:tc>
                  <a:txBody>
                    <a:bodyPr/>
                    <a:lstStyle/>
                    <a:p>
                      <a:pPr>
                        <a:spcAft>
                          <a:spcPts val="0"/>
                        </a:spcAft>
                      </a:pPr>
                      <a:r>
                        <a:rPr lang="tr-TR" sz="1800" b="1" dirty="0">
                          <a:solidFill>
                            <a:srgbClr val="FF0000"/>
                          </a:solidFill>
                          <a:effectLst/>
                        </a:rPr>
                        <a:t> </a:t>
                      </a:r>
                    </a:p>
                    <a:p>
                      <a:pPr>
                        <a:spcBef>
                          <a:spcPts val="50"/>
                        </a:spcBef>
                        <a:spcAft>
                          <a:spcPts val="0"/>
                        </a:spcAft>
                      </a:pPr>
                      <a:r>
                        <a:rPr lang="tr-TR" sz="1800" b="1" dirty="0">
                          <a:solidFill>
                            <a:srgbClr val="FF0000"/>
                          </a:solidFill>
                          <a:effectLst/>
                        </a:rPr>
                        <a:t> </a:t>
                      </a:r>
                    </a:p>
                    <a:p>
                      <a:pPr marL="362585">
                        <a:spcAft>
                          <a:spcPts val="0"/>
                        </a:spcAft>
                      </a:pPr>
                      <a:r>
                        <a:rPr lang="tr-TR" sz="1800" b="1" dirty="0">
                          <a:solidFill>
                            <a:srgbClr val="FF0000"/>
                          </a:solidFill>
                          <a:effectLst/>
                        </a:rPr>
                        <a:t>20</a:t>
                      </a:r>
                      <a:endParaRPr lang="tr-TR" sz="1800" b="1" dirty="0">
                        <a:solidFill>
                          <a:srgbClr val="FF0000"/>
                        </a:solidFill>
                        <a:effectLst/>
                        <a:latin typeface="Calibri"/>
                        <a:ea typeface="Calibri"/>
                        <a:cs typeface="Calibri"/>
                      </a:endParaRPr>
                    </a:p>
                  </a:txBody>
                  <a:tcPr marL="0" marR="0" marT="0" marB="0">
                    <a:solidFill>
                      <a:schemeClr val="tx1">
                        <a:lumMod val="65000"/>
                        <a:lumOff val="35000"/>
                      </a:scheme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r h="491038">
                <a:tc>
                  <a:txBody>
                    <a:bodyPr/>
                    <a:lstStyle/>
                    <a:p>
                      <a:pPr>
                        <a:spcBef>
                          <a:spcPts val="15"/>
                        </a:spcBef>
                        <a:spcAft>
                          <a:spcPts val="0"/>
                        </a:spcAft>
                      </a:pPr>
                      <a:r>
                        <a:rPr lang="tr-TR" sz="1800" dirty="0">
                          <a:effectLst/>
                        </a:rPr>
                        <a:t> </a:t>
                      </a:r>
                      <a:endParaRPr lang="tr-TR" sz="1800" dirty="0">
                        <a:solidFill>
                          <a:srgbClr val="FF0000"/>
                        </a:solidFill>
                        <a:effectLst/>
                      </a:endParaRPr>
                    </a:p>
                    <a:p>
                      <a:pPr marR="31750" algn="r">
                        <a:lnSpc>
                          <a:spcPts val="1210"/>
                        </a:lnSpc>
                        <a:spcAft>
                          <a:spcPts val="0"/>
                        </a:spcAft>
                      </a:pPr>
                      <a:r>
                        <a:rPr lang="tr-TR" sz="1800" dirty="0">
                          <a:solidFill>
                            <a:srgbClr val="FF0000"/>
                          </a:solidFill>
                          <a:effectLst/>
                        </a:rPr>
                        <a:t>Toplam</a:t>
                      </a:r>
                      <a:endParaRPr lang="tr-TR" sz="1800" dirty="0">
                        <a:solidFill>
                          <a:srgbClr val="FF0000"/>
                        </a:solidFill>
                        <a:effectLst/>
                        <a:latin typeface="Calibri"/>
                        <a:ea typeface="Calibri"/>
                        <a:cs typeface="Calibri"/>
                      </a:endParaRPr>
                    </a:p>
                  </a:txBody>
                  <a:tcPr marL="0" marR="0" marT="0" marB="0"/>
                </a:tc>
                <a:tc>
                  <a:txBody>
                    <a:bodyPr/>
                    <a:lstStyle/>
                    <a:p>
                      <a:pPr>
                        <a:spcBef>
                          <a:spcPts val="15"/>
                        </a:spcBef>
                        <a:spcAft>
                          <a:spcPts val="0"/>
                        </a:spcAft>
                      </a:pPr>
                      <a:r>
                        <a:rPr lang="tr-TR" sz="1800" b="1" dirty="0">
                          <a:solidFill>
                            <a:srgbClr val="FF0000"/>
                          </a:solidFill>
                          <a:effectLst/>
                        </a:rPr>
                        <a:t> </a:t>
                      </a:r>
                    </a:p>
                    <a:p>
                      <a:pPr marL="328930">
                        <a:lnSpc>
                          <a:spcPts val="1210"/>
                        </a:lnSpc>
                        <a:spcAft>
                          <a:spcPts val="0"/>
                        </a:spcAft>
                      </a:pPr>
                      <a:r>
                        <a:rPr lang="tr-TR" sz="1800" b="1" dirty="0">
                          <a:solidFill>
                            <a:srgbClr val="FF0000"/>
                          </a:solidFill>
                          <a:effectLst/>
                        </a:rPr>
                        <a:t>120</a:t>
                      </a:r>
                      <a:endParaRPr lang="tr-TR" sz="1800" b="1" dirty="0">
                        <a:solidFill>
                          <a:srgbClr val="FF0000"/>
                        </a:solidFill>
                        <a:effectLst/>
                        <a:latin typeface="Calibri"/>
                        <a:ea typeface="Calibri"/>
                        <a:cs typeface="Calibri"/>
                      </a:endParaRPr>
                    </a:p>
                  </a:txBody>
                  <a:tcPr marL="0" marR="0" marT="0" marB="0"/>
                </a:tc>
                <a:tc>
                  <a:txBody>
                    <a:bodyPr/>
                    <a:lstStyle/>
                    <a:p>
                      <a:pPr>
                        <a:spcBef>
                          <a:spcPts val="15"/>
                        </a:spcBef>
                        <a:spcAft>
                          <a:spcPts val="0"/>
                        </a:spcAft>
                      </a:pPr>
                      <a:r>
                        <a:rPr lang="tr-TR" sz="1800" b="1" dirty="0">
                          <a:solidFill>
                            <a:srgbClr val="FF0000"/>
                          </a:solidFill>
                          <a:effectLst/>
                        </a:rPr>
                        <a:t> </a:t>
                      </a:r>
                    </a:p>
                    <a:p>
                      <a:pPr marL="203200">
                        <a:lnSpc>
                          <a:spcPts val="1210"/>
                        </a:lnSpc>
                        <a:spcAft>
                          <a:spcPts val="0"/>
                        </a:spcAft>
                      </a:pPr>
                      <a:r>
                        <a:rPr lang="tr-TR" sz="1800" b="1" dirty="0">
                          <a:solidFill>
                            <a:srgbClr val="FF0000"/>
                          </a:solidFill>
                          <a:effectLst/>
                        </a:rPr>
                        <a:t>135 dk.</a:t>
                      </a:r>
                      <a:endParaRPr lang="tr-TR" sz="1800" b="1" dirty="0">
                        <a:solidFill>
                          <a:srgbClr val="FF0000"/>
                        </a:solidFill>
                        <a:effectLst/>
                        <a:latin typeface="Calibri"/>
                        <a:ea typeface="Calibri"/>
                        <a:cs typeface="Calibri"/>
                      </a:endParaRPr>
                    </a:p>
                  </a:txBody>
                  <a:tcPr marL="0" marR="0" marT="0" marB="0"/>
                </a:tc>
                <a:tc vMerge="1">
                  <a:txBody>
                    <a:bodyPr/>
                    <a:lstStyle/>
                    <a:p>
                      <a:endParaRPr lang="tr-T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5648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3523" y="11339039"/>
            <a:ext cx="8229600" cy="10838399"/>
          </a:xfrm>
        </p:spPr>
        <p:txBody>
          <a:bodyPr/>
          <a:lstStyle/>
          <a:p>
            <a:pPr marL="0" indent="0">
              <a:buNone/>
            </a:pPr>
            <a:endParaRPr lang="tr-TR" dirty="0"/>
          </a:p>
        </p:txBody>
      </p:sp>
      <p:sp>
        <p:nvSpPr>
          <p:cNvPr id="6" name="Rectangle 1"/>
          <p:cNvSpPr>
            <a:spLocks noChangeArrowheads="1"/>
          </p:cNvSpPr>
          <p:nvPr/>
        </p:nvSpPr>
        <p:spPr bwMode="auto">
          <a:xfrm>
            <a:off x="164714" y="362853"/>
            <a:ext cx="8853611" cy="16308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25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FF6600"/>
                </a:solidFill>
                <a:effectLst/>
                <a:latin typeface="inherit"/>
              </a:rPr>
              <a:t>TYT TEST AĞIRLIKLARI</a:t>
            </a:r>
            <a:endParaRPr kumimoji="0" lang="tr-TR" altLang="tr-TR" sz="1500" b="1" i="0" u="none" strike="noStrike" cap="none" normalizeH="0" baseline="0" dirty="0" smtClean="0">
              <a:ln>
                <a:noFill/>
              </a:ln>
              <a:solidFill>
                <a:srgbClr val="19232D"/>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err="1" smtClean="0">
                <a:ln>
                  <a:noFill/>
                </a:ln>
                <a:effectLst/>
                <a:latin typeface="inherit"/>
              </a:rPr>
              <a:t>TYT’de</a:t>
            </a:r>
            <a:r>
              <a:rPr kumimoji="0" lang="tr-TR" altLang="tr-TR" sz="1600" b="1" i="0" u="none" strike="noStrike" cap="none" normalizeH="0" baseline="0" dirty="0" smtClean="0">
                <a:ln>
                  <a:noFill/>
                </a:ln>
                <a:effectLst/>
                <a:latin typeface="inherit"/>
              </a:rPr>
              <a:t> her bir test, daha önce açıklandığı üzere “soru sayısı ile ilişkili” olacaktır.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effectLst/>
                <a:latin typeface="inherit"/>
              </a:rPr>
              <a:t>Dolayısıyla TYT sınavında, Türkçe testinin ağırlığı yüzde 33, Sosyal Bilimler testinin ağırlığı yüzde 17, Temel Matematik testinin ağırlığı yüzde 33, Fen Bilimleri testinin ağırlığı ise yüzde 17.</a:t>
            </a:r>
            <a:endParaRPr kumimoji="0" lang="tr-TR" altLang="tr-TR" sz="1600" b="1"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effectLst/>
                <a:latin typeface="inherit"/>
              </a:rPr>
              <a:t>                                                                                                                             </a:t>
            </a:r>
            <a:r>
              <a:rPr kumimoji="0" lang="tr-TR" altLang="tr-TR" sz="1600" b="1" i="0" u="none" strike="noStrike" cap="none" normalizeH="0" baseline="0" dirty="0" smtClean="0">
                <a:ln>
                  <a:noFill/>
                </a:ln>
                <a:solidFill>
                  <a:srgbClr val="606569"/>
                </a:solidFill>
                <a:effectLst/>
                <a:latin typeface="inherit"/>
              </a:rPr>
              <a:t>            </a:t>
            </a:r>
          </a:p>
        </p:txBody>
      </p:sp>
      <p:pic>
        <p:nvPicPr>
          <p:cNvPr id="1026" name="Picture 2" descr="TYT ağırlık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7"/>
            <a:ext cx="756084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1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tr-TR" dirty="0" smtClean="0"/>
              <a:t>Temel Yeterlilik Testi Puanı</a:t>
            </a:r>
            <a:br>
              <a:rPr lang="tr-TR" dirty="0" smtClean="0"/>
            </a:br>
            <a:r>
              <a:rPr lang="tr-TR" dirty="0" smtClean="0"/>
              <a:t>Nasıl Değerlendirilecek?</a:t>
            </a:r>
            <a:endParaRPr lang="tr-TR" dirty="0"/>
          </a:p>
        </p:txBody>
      </p:sp>
      <p:sp>
        <p:nvSpPr>
          <p:cNvPr id="4" name="3 Yuvarlatılmış Dikdörtgen"/>
          <p:cNvSpPr/>
          <p:nvPr/>
        </p:nvSpPr>
        <p:spPr>
          <a:xfrm>
            <a:off x="1285852" y="1785926"/>
            <a:ext cx="6215106" cy="16430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smtClean="0"/>
              <a:t>Adayların bir </a:t>
            </a:r>
            <a:r>
              <a:rPr lang="tr-TR" dirty="0" err="1" smtClean="0"/>
              <a:t>önlisans</a:t>
            </a:r>
            <a:r>
              <a:rPr lang="tr-TR" dirty="0" smtClean="0"/>
              <a:t> programını tercih edebilmeleri </a:t>
            </a:r>
            <a:r>
              <a:rPr lang="tr-TR" dirty="0" err="1" smtClean="0"/>
              <a:t>için</a:t>
            </a:r>
            <a:r>
              <a:rPr lang="tr-TR" dirty="0" smtClean="0"/>
              <a:t> Temel Yeterlilik Testi Puanı’nın (TYT-Puanı) en az </a:t>
            </a:r>
            <a:r>
              <a:rPr lang="tr-TR" b="1" dirty="0" smtClean="0"/>
              <a:t>150</a:t>
            </a:r>
            <a:r>
              <a:rPr lang="tr-TR" dirty="0" smtClean="0"/>
              <a:t> olması gereklidir.</a:t>
            </a:r>
            <a:endParaRPr lang="tr-TR" dirty="0"/>
          </a:p>
        </p:txBody>
      </p:sp>
      <p:sp>
        <p:nvSpPr>
          <p:cNvPr id="5" name="4 Yuvarlatılmış Dikdörtgen"/>
          <p:cNvSpPr/>
          <p:nvPr/>
        </p:nvSpPr>
        <p:spPr>
          <a:xfrm>
            <a:off x="1285852" y="3933056"/>
            <a:ext cx="6215106" cy="15841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smtClean="0"/>
              <a:t>Temel Yeterlilik Testi Puanı </a:t>
            </a:r>
            <a:r>
              <a:rPr lang="tr-TR" b="1" dirty="0" smtClean="0"/>
              <a:t>180</a:t>
            </a:r>
            <a:r>
              <a:rPr lang="tr-TR" dirty="0" smtClean="0"/>
              <a:t> ve üzeri olan adaylar ise lisans programlarını tercih etmeye hak kazanacaktır. </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Yuvarlatılmış Dikdörtgen"/>
          <p:cNvSpPr>
            <a:spLocks noGrp="1"/>
          </p:cNvSpPr>
          <p:nvPr>
            <p:ph idx="1"/>
          </p:nvPr>
        </p:nvSpPr>
        <p:spPr>
          <a:xfrm>
            <a:off x="457200" y="404664"/>
            <a:ext cx="8229600" cy="619268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lnSpcReduction="10000"/>
          </a:bodyPr>
          <a:lstStyle/>
          <a:p>
            <a:pPr marL="0" indent="0" algn="ctr">
              <a:buNone/>
            </a:pPr>
            <a:endParaRPr lang="tr-TR" dirty="0" smtClean="0"/>
          </a:p>
          <a:p>
            <a:pPr marL="0" indent="0" algn="ctr">
              <a:buNone/>
            </a:pPr>
            <a:r>
              <a:rPr lang="tr-TR" dirty="0" smtClean="0"/>
              <a:t>Temel Yeterlilik Testi Puanı 200 ve üzeri olan adayların bu puanları, istedikleri takdirde bir sonraki yıl için de geçerli olacaktır</a:t>
            </a:r>
            <a:r>
              <a:rPr lang="tr-TR" dirty="0"/>
              <a:t>. </a:t>
            </a:r>
            <a:endParaRPr lang="tr-TR" dirty="0" smtClean="0"/>
          </a:p>
          <a:p>
            <a:pPr marL="0" indent="0" algn="ctr">
              <a:buNone/>
            </a:pPr>
            <a:r>
              <a:rPr lang="tr-TR" dirty="0" smtClean="0">
                <a:solidFill>
                  <a:srgbClr val="FF0000"/>
                </a:solidFill>
              </a:rPr>
              <a:t>Adayların</a:t>
            </a:r>
            <a:r>
              <a:rPr lang="tr-TR" dirty="0">
                <a:solidFill>
                  <a:srgbClr val="FF0000"/>
                </a:solidFill>
              </a:rPr>
              <a:t>, sınava girenler içindeki başarı sırası referans alınarak, aldıkları puan takip eden yıldaki bu başarı sıralamasının karşılığına gelen puana dönüştürülecektir. Bu şekilde farklı yıllarda sınava giren adaylar için hak kaybının önüne geçilerek adil bir puanlama yapılmış olacaktır.</a:t>
            </a:r>
          </a:p>
          <a:p>
            <a:pPr marL="0" indent="0" algn="ctr">
              <a:buNone/>
            </a:pPr>
            <a:endParaRPr lang="tr-TR" dirty="0" smtClean="0"/>
          </a:p>
          <a:p>
            <a:pPr algn="ctr"/>
            <a:endParaRPr lang="tr-TR" dirty="0"/>
          </a:p>
        </p:txBody>
      </p:sp>
    </p:spTree>
    <p:extLst>
      <p:ext uri="{BB962C8B-B14F-4D97-AF65-F5344CB8AC3E}">
        <p14:creationId xmlns:p14="http://schemas.microsoft.com/office/powerpoint/2010/main" val="199399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dirty="0"/>
              <a:t>“TYT puanının hesaplanabilmesi için adayların Temel Matematik Testi veya Türkçe </a:t>
            </a:r>
            <a:r>
              <a:rPr lang="tr-TR" dirty="0" err="1"/>
              <a:t>Testi’nden</a:t>
            </a:r>
            <a:r>
              <a:rPr lang="tr-TR" dirty="0"/>
              <a:t> en az 0.5 veya daha fazla ham puan almış olmaları gerekmektedir. </a:t>
            </a:r>
            <a:endParaRPr lang="tr-TR" dirty="0" smtClean="0"/>
          </a:p>
          <a:p>
            <a:endParaRPr lang="tr-TR" dirty="0" smtClean="0"/>
          </a:p>
          <a:p>
            <a:r>
              <a:rPr lang="tr-TR" dirty="0" smtClean="0"/>
              <a:t>AYT </a:t>
            </a:r>
            <a:r>
              <a:rPr lang="tr-TR" dirty="0"/>
              <a:t>ve </a:t>
            </a:r>
            <a:r>
              <a:rPr lang="tr-TR" dirty="0" err="1"/>
              <a:t>YDT’de</a:t>
            </a:r>
            <a:r>
              <a:rPr lang="tr-TR" dirty="0"/>
              <a:t> adayların puanlarının </a:t>
            </a:r>
            <a:r>
              <a:rPr lang="tr-TR" dirty="0" smtClean="0"/>
              <a:t>(SAY</a:t>
            </a:r>
            <a:r>
              <a:rPr lang="tr-TR" dirty="0"/>
              <a:t>, </a:t>
            </a:r>
            <a:r>
              <a:rPr lang="tr-TR" dirty="0" smtClean="0"/>
              <a:t>SÖZ</a:t>
            </a:r>
            <a:r>
              <a:rPr lang="tr-TR" dirty="0"/>
              <a:t>, </a:t>
            </a:r>
            <a:r>
              <a:rPr lang="tr-TR" dirty="0" smtClean="0"/>
              <a:t>EA,DİL</a:t>
            </a:r>
            <a:r>
              <a:rPr lang="tr-TR" dirty="0"/>
              <a:t>) hesaplanabilmesi için ilgili testlerin en az birinden 0.5 veya daha fazla ham puan almış olmaları gerekmek. </a:t>
            </a:r>
          </a:p>
        </p:txBody>
      </p:sp>
    </p:spTree>
    <p:extLst>
      <p:ext uri="{BB962C8B-B14F-4D97-AF65-F5344CB8AC3E}">
        <p14:creationId xmlns:p14="http://schemas.microsoft.com/office/powerpoint/2010/main" val="342209297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yalı Kalemler">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Arial"/>
      </a:majorFont>
      <a:minorFont>
        <a:latin typeface="Comic Sans MS"/>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Comic Sans MS" pitchFamily="66" charset="0"/>
            <a:cs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altLang="tr-TR" sz="1800" b="0" i="0" u="none" strike="noStrike" cap="none" normalizeH="0" baseline="0" smtClean="0">
            <a:ln>
              <a:noFill/>
            </a:ln>
            <a:solidFill>
              <a:schemeClr val="tx1"/>
            </a:solidFill>
            <a:effectLst/>
            <a:latin typeface="Comic Sans MS" pitchFamily="66" charset="0"/>
            <a:cs typeface="Arial" pitchFamily="34" charset="0"/>
          </a:defRPr>
        </a:defPPr>
      </a:lstStyle>
    </a:lnDef>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695</TotalTime>
  <Words>1076</Words>
  <Application>Microsoft Office PowerPoint</Application>
  <PresentationFormat>Ekran Gösterisi (4:3)</PresentationFormat>
  <Paragraphs>351</Paragraphs>
  <Slides>24</Slides>
  <Notes>0</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24</vt:i4>
      </vt:variant>
    </vt:vector>
  </HeadingPairs>
  <TitlesOfParts>
    <vt:vector size="35" baseType="lpstr">
      <vt:lpstr>Arial</vt:lpstr>
      <vt:lpstr>Arial Black</vt:lpstr>
      <vt:lpstr>Calibri</vt:lpstr>
      <vt:lpstr>Comic Sans MS</vt:lpstr>
      <vt:lpstr>inherit</vt:lpstr>
      <vt:lpstr>Open Sans</vt:lpstr>
      <vt:lpstr>Symbol</vt:lpstr>
      <vt:lpstr>Times New Roman</vt:lpstr>
      <vt:lpstr>Wingdings</vt:lpstr>
      <vt:lpstr>Ofis Teması</vt:lpstr>
      <vt:lpstr>Boyalı Kalemler</vt:lpstr>
      <vt:lpstr>Yükseköğretim Kurumları Sınavı</vt:lpstr>
      <vt:lpstr>Oturum Sayısı</vt:lpstr>
      <vt:lpstr>Birinci Oturum  (Temel Yeterlilik Testi )</vt:lpstr>
      <vt:lpstr>Birinci Oturum Nasıl Uygulanacak?  (Temel Yeterlilik Testi )</vt:lpstr>
      <vt:lpstr>TYT SORU SAYISI VE  SÜRELERİ</vt:lpstr>
      <vt:lpstr>PowerPoint Sunusu</vt:lpstr>
      <vt:lpstr>Temel Yeterlilik Testi Puanı Nasıl Değerlendirilecek?</vt:lpstr>
      <vt:lpstr>PowerPoint Sunusu</vt:lpstr>
      <vt:lpstr>PowerPoint Sunusu</vt:lpstr>
      <vt:lpstr>  İkinci Oturum AYT Sistemin %60 bölümünü oluşturuyor   </vt:lpstr>
      <vt:lpstr>  Adaylar ikinci oturumdaki testlerden hangilerini cevaplandırabilir? Aday, yerleşmeyi hedeflediği programın puan türünü dikkate alarak, ilgili testlerdeki soruları cevaplandırabilir. </vt:lpstr>
      <vt:lpstr>PowerPoint Sunusu</vt:lpstr>
      <vt:lpstr>PowerPoint Sunusu</vt:lpstr>
      <vt:lpstr>PowerPoint Sunusu</vt:lpstr>
      <vt:lpstr>PowerPoint Sunusu</vt:lpstr>
      <vt:lpstr>İkinci oturumda yer alan testlerin içeriği nedir? Bu oturumda lise müfredatı esas alınacaktır. </vt:lpstr>
      <vt:lpstr>  İKİNCİ OTURUM SÖZEL, SAYISAL VE EŞİT AĞIRLIK TESTLERİ SORU SAYILARI VE SÜRELERİ </vt:lpstr>
      <vt:lpstr>PowerPoint Sunusu</vt:lpstr>
      <vt:lpstr>Yerleştirme Nasıl Olacak?</vt:lpstr>
      <vt:lpstr>Özel Yetenekle Öğrenci Nasıl Alınacak?</vt:lpstr>
      <vt:lpstr> Yükseköğretim Programlarına Başvurabilmek İçin En Az Kaç Puan Almak Gerekir? </vt:lpstr>
      <vt:lpstr>PowerPoint Sunusu</vt:lpstr>
      <vt:lpstr>PowerPoint Sunusu</vt:lpstr>
      <vt:lpstr>BAŞARININ FORMÜLÜ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Yükseköğretim Kurumları Sınavı</dc:title>
  <dc:creator>bym</dc:creator>
  <cp:lastModifiedBy>Ogr5</cp:lastModifiedBy>
  <cp:revision>40</cp:revision>
  <dcterms:created xsi:type="dcterms:W3CDTF">2017-10-12T17:08:59Z</dcterms:created>
  <dcterms:modified xsi:type="dcterms:W3CDTF">2018-11-14T10:45:40Z</dcterms:modified>
</cp:coreProperties>
</file>