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76" r:id="rId8"/>
    <p:sldId id="261" r:id="rId9"/>
    <p:sldId id="270" r:id="rId10"/>
    <p:sldId id="272" r:id="rId11"/>
    <p:sldId id="262" r:id="rId12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6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B934B-6F58-4EBC-848F-79EAE8E13B59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Yükseköğretim Kurumları Sınavı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400800" cy="1752600"/>
          </a:xfrm>
        </p:spPr>
        <p:txBody>
          <a:bodyPr/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Hasan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Cahit ÖZYEŞİL</a:t>
            </a:r>
          </a:p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Psikolojik Danışman Ve Rehber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304256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İKİNCİ OTURUM</a:t>
            </a:r>
            <a:br>
              <a:rPr lang="tr-TR" sz="3600" b="1" dirty="0" smtClean="0">
                <a:solidFill>
                  <a:srgbClr val="FF0000"/>
                </a:solidFill>
              </a:rPr>
            </a:br>
            <a:r>
              <a:rPr lang="tr-TR" sz="3600" b="1" dirty="0" smtClean="0">
                <a:solidFill>
                  <a:srgbClr val="FF0000"/>
                </a:solidFill>
              </a:rPr>
              <a:t>SÖZEL, SAYISAL VE EŞİT AĞIRLIK TESTLERİ SORU SAYILARI VE SÜRELERİ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368751"/>
              </p:ext>
            </p:extLst>
          </p:nvPr>
        </p:nvGraphicFramePr>
        <p:xfrm>
          <a:off x="251520" y="1916832"/>
          <a:ext cx="8712968" cy="44982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46265"/>
                <a:gridCol w="699127"/>
                <a:gridCol w="1449785"/>
                <a:gridCol w="1390083"/>
                <a:gridCol w="1327708"/>
              </a:tblGrid>
              <a:tr h="119662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085"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/>
                          <a:ea typeface="Times New Roman"/>
                        </a:rPr>
                        <a:t>Testler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215" marR="51435" indent="33020"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/>
                          <a:ea typeface="Times New Roman"/>
                        </a:rPr>
                        <a:t>Soru Sayısı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93395" marR="353695" indent="-119380">
                        <a:lnSpc>
                          <a:spcPts val="135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93395" marR="353695" indent="-119380">
                        <a:lnSpc>
                          <a:spcPts val="135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/>
                          <a:ea typeface="Times New Roman"/>
                        </a:rPr>
                        <a:t>Cevaplanacak </a:t>
                      </a:r>
                      <a:r>
                        <a:rPr lang="tr-TR" sz="1600" b="1" dirty="0">
                          <a:effectLst/>
                          <a:latin typeface="Times New Roman"/>
                          <a:ea typeface="Times New Roman"/>
                        </a:rPr>
                        <a:t>Soru Sayısına Göre Soru Başına Ortalama Süreler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356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64795" marR="245110">
                        <a:lnSpc>
                          <a:spcPts val="1350"/>
                        </a:lnSpc>
                        <a:spcBef>
                          <a:spcPts val="113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/>
                          <a:ea typeface="Times New Roman"/>
                        </a:rPr>
                        <a:t>İki Test 80 Soru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05740" marR="185420" indent="42545">
                        <a:lnSpc>
                          <a:spcPts val="1350"/>
                        </a:lnSpc>
                        <a:spcBef>
                          <a:spcPts val="113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/>
                          <a:ea typeface="Times New Roman"/>
                        </a:rPr>
                        <a:t>Üç Test 120 Soru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4150" marR="142240" indent="-21590">
                        <a:lnSpc>
                          <a:spcPts val="1350"/>
                        </a:lnSpc>
                        <a:spcBef>
                          <a:spcPts val="113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/>
                          <a:ea typeface="Times New Roman"/>
                        </a:rPr>
                        <a:t>Dört Test 160 Soru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</a:tr>
              <a:tr h="412157">
                <a:tc>
                  <a:txBody>
                    <a:bodyPr/>
                    <a:lstStyle/>
                    <a:p>
                      <a:pPr marR="39370" algn="l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/>
                          <a:ea typeface="Times New Roman"/>
                        </a:rPr>
                        <a:t>Türk Dili ve Edebiyatı-Sosyal Bilimler-1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0035">
                        <a:spcBef>
                          <a:spcPts val="1065"/>
                        </a:spcBef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2,25 dk</a:t>
                      </a:r>
                      <a:endParaRPr lang="tr-TR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97180">
                        <a:spcBef>
                          <a:spcPts val="1065"/>
                        </a:spcBef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1,5 dk</a:t>
                      </a:r>
                      <a:endParaRPr lang="tr-TR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99390">
                        <a:spcBef>
                          <a:spcPts val="1065"/>
                        </a:spcBef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1,125 dk</a:t>
                      </a:r>
                      <a:endParaRPr lang="tr-TR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marL="4508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/>
                          <a:ea typeface="Times New Roman"/>
                        </a:rPr>
                        <a:t>Sosyal Bilimler-2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12157">
                <a:tc>
                  <a:txBody>
                    <a:bodyPr/>
                    <a:lstStyle/>
                    <a:p>
                      <a:pPr marL="45085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/>
                          <a:ea typeface="Times New Roman"/>
                        </a:rPr>
                        <a:t>Matematik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16046">
                <a:tc>
                  <a:txBody>
                    <a:bodyPr/>
                    <a:lstStyle/>
                    <a:p>
                      <a:pPr marL="4508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/>
                          <a:ea typeface="Times New Roman"/>
                        </a:rPr>
                        <a:t>Fen Bilimleri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16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12157">
                <a:tc>
                  <a:txBody>
                    <a:bodyPr/>
                    <a:lstStyle/>
                    <a:p>
                      <a:pPr marR="33655" algn="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/>
                          <a:ea typeface="Times New Roman"/>
                        </a:rPr>
                        <a:t>Toplam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9065" algn="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160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165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endParaRPr lang="tr-TR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0010">
                        <a:lnSpc>
                          <a:spcPts val="1165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/>
                          <a:ea typeface="Times New Roman"/>
                        </a:rPr>
                        <a:t>180 </a:t>
                      </a:r>
                      <a:r>
                        <a:rPr lang="tr-TR" sz="1400" b="1" dirty="0">
                          <a:effectLst/>
                          <a:latin typeface="Times New Roman"/>
                          <a:ea typeface="Times New Roman"/>
                        </a:rPr>
                        <a:t>dk (3 saat)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65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endParaRPr lang="tr-TR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9055">
                        <a:lnSpc>
                          <a:spcPts val="1165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/>
                          <a:ea typeface="Times New Roman"/>
                        </a:rPr>
                        <a:t>180 </a:t>
                      </a:r>
                      <a:r>
                        <a:rPr lang="tr-TR" sz="1400" b="1" dirty="0">
                          <a:effectLst/>
                          <a:latin typeface="Times New Roman"/>
                          <a:ea typeface="Times New Roman"/>
                        </a:rPr>
                        <a:t>dk (3 saat)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165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endParaRPr lang="tr-TR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4610">
                        <a:lnSpc>
                          <a:spcPts val="1165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/>
                          <a:ea typeface="Times New Roman"/>
                        </a:rPr>
                        <a:t>180 </a:t>
                      </a:r>
                      <a:r>
                        <a:rPr lang="tr-TR" sz="1400" b="1" dirty="0">
                          <a:effectLst/>
                          <a:latin typeface="Times New Roman"/>
                          <a:ea typeface="Times New Roman"/>
                        </a:rPr>
                        <a:t>dk(3 saat)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5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Yerleştirme Nasıl Olacak?</a:t>
            </a:r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642910" y="1744642"/>
            <a:ext cx="264320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(2 YILLIK)Önlisans </a:t>
            </a:r>
            <a:r>
              <a:rPr lang="tr-TR" dirty="0" smtClean="0"/>
              <a:t>programlarına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3714744" y="1801469"/>
            <a:ext cx="492922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Temel Yeterlilik Puanı (TYT-Puanı)</a:t>
            </a:r>
            <a:endParaRPr lang="tr-TR" dirty="0"/>
          </a:p>
        </p:txBody>
      </p:sp>
      <p:sp>
        <p:nvSpPr>
          <p:cNvPr id="6" name="5 Yuvarlatılmış Dikdörtgen"/>
          <p:cNvSpPr/>
          <p:nvPr/>
        </p:nvSpPr>
        <p:spPr>
          <a:xfrm>
            <a:off x="661246" y="2781296"/>
            <a:ext cx="2643206" cy="7143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(4 YILLIK)Lisans </a:t>
            </a:r>
            <a:r>
              <a:rPr lang="tr-TR" dirty="0" smtClean="0"/>
              <a:t>programlarına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3736344" y="2852734"/>
            <a:ext cx="4929222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Alan Yeterlilik Puanı</a:t>
            </a:r>
            <a:r>
              <a:rPr lang="tr-TR" dirty="0" smtClean="0"/>
              <a:t> </a:t>
            </a:r>
            <a:r>
              <a:rPr lang="tr-TR" dirty="0" smtClean="0"/>
              <a:t>(Sözel, Sayısal, Eşit Ağırlık, Dil) esas alınmaktadır.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179512" y="3714752"/>
            <a:ext cx="8856984" cy="14287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tr-TR" dirty="0" smtClean="0"/>
              <a:t>SÖZEL            :  Temel </a:t>
            </a:r>
            <a:r>
              <a:rPr lang="tr-TR" dirty="0" smtClean="0"/>
              <a:t>Yeterlilikler Testi (%40</a:t>
            </a:r>
            <a:r>
              <a:rPr lang="tr-TR" dirty="0" smtClean="0"/>
              <a:t>) </a:t>
            </a:r>
            <a:r>
              <a:rPr lang="tr-TR" dirty="0" smtClean="0"/>
              <a:t>+ </a:t>
            </a:r>
            <a:r>
              <a:rPr lang="tr-TR" dirty="0" smtClean="0"/>
              <a:t>Sözel </a:t>
            </a:r>
            <a:r>
              <a:rPr lang="tr-TR" dirty="0" smtClean="0"/>
              <a:t>Test (%60</a:t>
            </a:r>
            <a:r>
              <a:rPr lang="tr-TR" dirty="0" smtClean="0"/>
              <a:t>)+</a:t>
            </a:r>
            <a:r>
              <a:rPr lang="tr-TR" dirty="0" smtClean="0">
                <a:solidFill>
                  <a:srgbClr val="FF0000"/>
                </a:solidFill>
              </a:rPr>
              <a:t>OKUL PUANI</a:t>
            </a:r>
            <a:endParaRPr lang="tr-TR" dirty="0" smtClean="0">
              <a:solidFill>
                <a:srgbClr val="FF0000"/>
              </a:solidFill>
            </a:endParaRPr>
          </a:p>
          <a:p>
            <a:pPr lvl="2"/>
            <a:r>
              <a:rPr lang="tr-TR" dirty="0" smtClean="0"/>
              <a:t>SAYISAL         :  Temel </a:t>
            </a:r>
            <a:r>
              <a:rPr lang="tr-TR" dirty="0" smtClean="0"/>
              <a:t>Yeterlilikler Testi (%40</a:t>
            </a:r>
            <a:r>
              <a:rPr lang="tr-TR" dirty="0" smtClean="0"/>
              <a:t>) </a:t>
            </a:r>
            <a:r>
              <a:rPr lang="tr-TR" dirty="0" smtClean="0"/>
              <a:t>+ </a:t>
            </a:r>
            <a:r>
              <a:rPr lang="tr-TR" dirty="0" smtClean="0"/>
              <a:t>Sayısal </a:t>
            </a:r>
            <a:r>
              <a:rPr lang="tr-TR" dirty="0" smtClean="0"/>
              <a:t>Test (%60</a:t>
            </a:r>
            <a:r>
              <a:rPr lang="tr-TR" dirty="0" smtClean="0"/>
              <a:t>)+</a:t>
            </a:r>
            <a:r>
              <a:rPr lang="tr-TR" dirty="0" smtClean="0">
                <a:solidFill>
                  <a:srgbClr val="FF0000"/>
                </a:solidFill>
              </a:rPr>
              <a:t>OKUL PUANI</a:t>
            </a:r>
            <a:endParaRPr lang="tr-TR" dirty="0" smtClean="0">
              <a:solidFill>
                <a:srgbClr val="FF0000"/>
              </a:solidFill>
            </a:endParaRPr>
          </a:p>
          <a:p>
            <a:pPr lvl="2"/>
            <a:r>
              <a:rPr lang="tr-TR" dirty="0" smtClean="0"/>
              <a:t>EŞİT AĞIRLIK:   Temel </a:t>
            </a:r>
            <a:r>
              <a:rPr lang="tr-TR" dirty="0" smtClean="0"/>
              <a:t>Yeterlilikler Testi (%40</a:t>
            </a:r>
            <a:r>
              <a:rPr lang="tr-TR" dirty="0" smtClean="0"/>
              <a:t>) </a:t>
            </a:r>
            <a:r>
              <a:rPr lang="tr-TR" dirty="0" smtClean="0"/>
              <a:t>+ </a:t>
            </a:r>
            <a:r>
              <a:rPr lang="tr-TR" dirty="0" smtClean="0"/>
              <a:t>Eşit </a:t>
            </a:r>
            <a:r>
              <a:rPr lang="tr-TR" dirty="0" smtClean="0"/>
              <a:t>Ağırlık Testi (%60</a:t>
            </a:r>
            <a:r>
              <a:rPr lang="tr-TR" dirty="0" smtClean="0"/>
              <a:t>)+</a:t>
            </a:r>
            <a:r>
              <a:rPr lang="tr-TR" dirty="0" smtClean="0">
                <a:solidFill>
                  <a:srgbClr val="FF0000"/>
                </a:solidFill>
              </a:rPr>
              <a:t>OKUL PUANI</a:t>
            </a:r>
            <a:endParaRPr lang="tr-TR" dirty="0" smtClean="0">
              <a:solidFill>
                <a:srgbClr val="FF0000"/>
              </a:solidFill>
            </a:endParaRPr>
          </a:p>
          <a:p>
            <a:pPr lvl="2"/>
            <a:r>
              <a:rPr lang="tr-TR" dirty="0" smtClean="0"/>
              <a:t>DİL                 :   Temel </a:t>
            </a:r>
            <a:r>
              <a:rPr lang="tr-TR" dirty="0" smtClean="0"/>
              <a:t>Yeterlilikler Testi (%40</a:t>
            </a:r>
            <a:r>
              <a:rPr lang="tr-TR" dirty="0" smtClean="0"/>
              <a:t>) </a:t>
            </a:r>
            <a:r>
              <a:rPr lang="tr-TR" dirty="0" smtClean="0"/>
              <a:t>+ </a:t>
            </a:r>
            <a:r>
              <a:rPr lang="tr-TR" dirty="0" smtClean="0"/>
              <a:t>Yabancı </a:t>
            </a:r>
            <a:r>
              <a:rPr lang="tr-TR" dirty="0" smtClean="0"/>
              <a:t>Dil Testi (%60</a:t>
            </a:r>
            <a:r>
              <a:rPr lang="tr-TR" dirty="0" smtClean="0"/>
              <a:t>) +</a:t>
            </a:r>
            <a:r>
              <a:rPr lang="tr-TR" dirty="0" smtClean="0">
                <a:solidFill>
                  <a:srgbClr val="FF0000"/>
                </a:solidFill>
              </a:rPr>
              <a:t>OKUL PUANI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Yuvarlatılmış Dikdörtgen 2"/>
          <p:cNvSpPr/>
          <p:nvPr/>
        </p:nvSpPr>
        <p:spPr>
          <a:xfrm>
            <a:off x="251520" y="5445224"/>
            <a:ext cx="871296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bg1"/>
                </a:solidFill>
              </a:rPr>
              <a:t>ÖĞRENCİLERE OKULDAN GELEBİLECEK PUAN  </a:t>
            </a:r>
            <a:r>
              <a:rPr lang="tr-TR" sz="2400" dirty="0" smtClean="0">
                <a:solidFill>
                  <a:srgbClr val="FF0000"/>
                </a:solidFill>
              </a:rPr>
              <a:t>EN AZ 30 EN FAZLA 60 </a:t>
            </a:r>
            <a:r>
              <a:rPr lang="tr-TR" sz="2400" dirty="0" smtClean="0">
                <a:solidFill>
                  <a:schemeClr val="bg1"/>
                </a:solidFill>
              </a:rPr>
              <a:t>PUANDIR.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Oturum Sayısı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286624" y="1628800"/>
            <a:ext cx="2534530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Birinci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Oturum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(Temel yeterlilik testi)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86624" y="3411638"/>
            <a:ext cx="2534530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İkinci</a:t>
            </a:r>
          </a:p>
          <a:p>
            <a:pPr algn="ctr"/>
            <a:r>
              <a:rPr lang="tr-TR" sz="2400" dirty="0" smtClean="0"/>
              <a:t>Oturum</a:t>
            </a:r>
          </a:p>
          <a:p>
            <a:pPr algn="ctr"/>
            <a:r>
              <a:rPr lang="tr-TR" sz="2400" dirty="0" smtClean="0"/>
              <a:t>(Alan yeterlilik testi)</a:t>
            </a:r>
            <a:endParaRPr lang="tr-TR" sz="2400" dirty="0"/>
          </a:p>
        </p:txBody>
      </p:sp>
      <p:sp>
        <p:nvSpPr>
          <p:cNvPr id="6" name="5 Sağ Ok"/>
          <p:cNvSpPr/>
          <p:nvPr/>
        </p:nvSpPr>
        <p:spPr>
          <a:xfrm>
            <a:off x="2939478" y="1904746"/>
            <a:ext cx="2286016" cy="100013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Cumartesi sabah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7" name="6 Sağ Ok"/>
          <p:cNvSpPr/>
          <p:nvPr/>
        </p:nvSpPr>
        <p:spPr>
          <a:xfrm>
            <a:off x="2962958" y="3687434"/>
            <a:ext cx="2286016" cy="100811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Pazar sabah</a:t>
            </a:r>
            <a:endParaRPr lang="tr-TR" dirty="0"/>
          </a:p>
        </p:txBody>
      </p:sp>
      <p:sp>
        <p:nvSpPr>
          <p:cNvPr id="9" name="8 Yuvarlatılmış Dikdörtgen"/>
          <p:cNvSpPr/>
          <p:nvPr/>
        </p:nvSpPr>
        <p:spPr>
          <a:xfrm>
            <a:off x="5588600" y="1690432"/>
            <a:ext cx="3286148" cy="121444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chemeClr val="tx1"/>
                </a:solidFill>
              </a:rPr>
              <a:t>Türkçe</a:t>
            </a:r>
          </a:p>
          <a:p>
            <a:pPr algn="ctr"/>
            <a:r>
              <a:rPr lang="tr-TR" sz="1600" b="1" dirty="0" smtClean="0">
                <a:solidFill>
                  <a:schemeClr val="tx1"/>
                </a:solidFill>
              </a:rPr>
              <a:t>Matematik</a:t>
            </a:r>
          </a:p>
          <a:p>
            <a:pPr algn="ctr"/>
            <a:r>
              <a:rPr lang="tr-TR" sz="1600" b="1" dirty="0" smtClean="0">
                <a:solidFill>
                  <a:schemeClr val="tx1"/>
                </a:solidFill>
              </a:rPr>
              <a:t>Sosyal bilgiler </a:t>
            </a:r>
          </a:p>
          <a:p>
            <a:pPr algn="ctr"/>
            <a:r>
              <a:rPr lang="tr-TR" sz="1600" b="1" dirty="0" smtClean="0">
                <a:solidFill>
                  <a:schemeClr val="tx1"/>
                </a:solidFill>
              </a:rPr>
              <a:t>Fen bilimleri</a:t>
            </a:r>
            <a:endParaRPr lang="tr-TR" sz="1600" b="1" dirty="0" smtClean="0">
              <a:solidFill>
                <a:schemeClr val="tx1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660038" y="3411638"/>
            <a:ext cx="3214710" cy="12938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T.D. Edebiyatı-Sosyal Bilimler 1</a:t>
            </a:r>
          </a:p>
          <a:p>
            <a:pPr algn="ctr"/>
            <a:r>
              <a:rPr lang="tr-TR" sz="1600" dirty="0" smtClean="0"/>
              <a:t>Matematik </a:t>
            </a:r>
          </a:p>
          <a:p>
            <a:pPr algn="ctr"/>
            <a:r>
              <a:rPr lang="tr-TR" sz="1600" dirty="0" smtClean="0"/>
              <a:t>Sosyal Bilimler2</a:t>
            </a:r>
          </a:p>
          <a:p>
            <a:pPr algn="ctr"/>
            <a:r>
              <a:rPr lang="tr-TR" sz="1600" dirty="0" smtClean="0"/>
              <a:t>Fen Bilimleri</a:t>
            </a:r>
            <a:endParaRPr lang="tr-TR" sz="16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286624" y="5153959"/>
            <a:ext cx="2534530" cy="15696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Yabancı Dil</a:t>
            </a:r>
          </a:p>
          <a:p>
            <a:pPr algn="ctr"/>
            <a:r>
              <a:rPr lang="tr-TR" sz="2400" dirty="0" smtClean="0"/>
              <a:t>Oturumu</a:t>
            </a:r>
          </a:p>
          <a:p>
            <a:pPr algn="ctr"/>
            <a:r>
              <a:rPr lang="tr-TR" sz="2400" dirty="0" smtClean="0"/>
              <a:t>(YABANCI DİL TESTİ)</a:t>
            </a:r>
            <a:endParaRPr lang="tr-TR" sz="2400" dirty="0"/>
          </a:p>
        </p:txBody>
      </p:sp>
      <p:sp>
        <p:nvSpPr>
          <p:cNvPr id="12" name="11 Sağ Ok"/>
          <p:cNvSpPr/>
          <p:nvPr/>
        </p:nvSpPr>
        <p:spPr>
          <a:xfrm>
            <a:off x="3080628" y="5403004"/>
            <a:ext cx="2286016" cy="107157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Pazar  öğleden sonra</a:t>
            </a:r>
            <a:endParaRPr lang="tr-TR" dirty="0"/>
          </a:p>
        </p:txBody>
      </p:sp>
      <p:sp>
        <p:nvSpPr>
          <p:cNvPr id="13" name="12 Yuvarlatılmış Dikdörtgen"/>
          <p:cNvSpPr/>
          <p:nvPr/>
        </p:nvSpPr>
        <p:spPr>
          <a:xfrm>
            <a:off x="5796136" y="5545880"/>
            <a:ext cx="3214710" cy="7858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Dil Sınavı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Birinci Oturum</a:t>
            </a:r>
            <a:br>
              <a:rPr lang="tr-TR" b="1" dirty="0" smtClean="0">
                <a:solidFill>
                  <a:schemeClr val="tx1"/>
                </a:solidFill>
              </a:rPr>
            </a:br>
            <a:r>
              <a:rPr lang="tr-TR" b="1" dirty="0" smtClean="0">
                <a:solidFill>
                  <a:schemeClr val="tx1"/>
                </a:solidFill>
              </a:rPr>
              <a:t> (Temel Yeterlilik Testi )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187624" y="2428868"/>
            <a:ext cx="6768752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Üniversiteye giriş puanının %40’ını oluşturuyor.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1187624" y="4286256"/>
            <a:ext cx="6840760" cy="6429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Konular Milli </a:t>
            </a:r>
            <a:r>
              <a:rPr lang="tr-TR" dirty="0" smtClean="0"/>
              <a:t>Eğitim Bakanlığımızın ortak müfredatına dayalı olacaktır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1187624" y="1571612"/>
            <a:ext cx="6768752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Bütün adayların birinci oturuma girmesi </a:t>
            </a:r>
            <a:r>
              <a:rPr lang="tr-TR" dirty="0" smtClean="0"/>
              <a:t>zorunludur</a:t>
            </a: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1187624" y="5214950"/>
            <a:ext cx="6840760" cy="6429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Birinci oturum 23 </a:t>
            </a:r>
            <a:r>
              <a:rPr lang="tr-TR" dirty="0" smtClean="0"/>
              <a:t>Haziran </a:t>
            </a:r>
            <a:r>
              <a:rPr lang="tr-TR" dirty="0" smtClean="0"/>
              <a:t>C</a:t>
            </a:r>
            <a:r>
              <a:rPr lang="tr-TR" dirty="0" smtClean="0"/>
              <a:t>umartesi </a:t>
            </a:r>
            <a:r>
              <a:rPr lang="tr-TR" dirty="0" smtClean="0"/>
              <a:t>günü sabah </a:t>
            </a:r>
            <a:r>
              <a:rPr lang="tr-TR" dirty="0" smtClean="0"/>
              <a:t>10.00 ‘da yapılacaktır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1187624" y="3357562"/>
            <a:ext cx="6840760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Türkçe ,Matematik,Sosyal ve Fen sorularından oluşuyor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Birinci Oturum Nasıl Uygulanacak?</a:t>
            </a:r>
            <a:br>
              <a:rPr lang="tr-TR" b="1" dirty="0" smtClean="0">
                <a:solidFill>
                  <a:schemeClr val="tx1"/>
                </a:solidFill>
              </a:rPr>
            </a:br>
            <a:r>
              <a:rPr lang="tr-TR" b="1" dirty="0" smtClean="0">
                <a:solidFill>
                  <a:schemeClr val="tx1"/>
                </a:solidFill>
              </a:rPr>
              <a:t> (Temel Yeterlilik Testi )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4" name="3 Oval"/>
          <p:cNvSpPr/>
          <p:nvPr/>
        </p:nvSpPr>
        <p:spPr>
          <a:xfrm>
            <a:off x="1428728" y="1643050"/>
            <a:ext cx="2143140" cy="20717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</a:rPr>
              <a:t>Türkçe</a:t>
            </a:r>
          </a:p>
          <a:p>
            <a:pPr algn="ctr"/>
            <a:r>
              <a:rPr lang="tr-TR" sz="3200" b="1" dirty="0" smtClean="0">
                <a:solidFill>
                  <a:schemeClr val="tx1"/>
                </a:solidFill>
              </a:rPr>
              <a:t>40 Soru</a:t>
            </a:r>
          </a:p>
        </p:txBody>
      </p:sp>
      <p:sp>
        <p:nvSpPr>
          <p:cNvPr id="7" name="6 Oval"/>
          <p:cNvSpPr/>
          <p:nvPr/>
        </p:nvSpPr>
        <p:spPr>
          <a:xfrm>
            <a:off x="5429256" y="1643050"/>
            <a:ext cx="2143140" cy="207170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/>
                </a:solidFill>
              </a:rPr>
              <a:t>Matematik</a:t>
            </a:r>
          </a:p>
          <a:p>
            <a:pPr algn="ctr"/>
            <a:r>
              <a:rPr lang="tr-TR" sz="2800" b="1" dirty="0" smtClean="0">
                <a:solidFill>
                  <a:schemeClr val="tx1"/>
                </a:solidFill>
              </a:rPr>
              <a:t>40 Soru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2070424" y="5733256"/>
            <a:ext cx="5643602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Temel Yeterlilik Testi Puanını (TYT-Puanı) belirleyecektir</a:t>
            </a:r>
            <a:endParaRPr lang="tr-TR" dirty="0"/>
          </a:p>
        </p:txBody>
      </p:sp>
      <p:sp>
        <p:nvSpPr>
          <p:cNvPr id="12" name="11 Sağ Ok"/>
          <p:cNvSpPr/>
          <p:nvPr/>
        </p:nvSpPr>
        <p:spPr>
          <a:xfrm rot="2710068">
            <a:off x="3261305" y="3476218"/>
            <a:ext cx="714380" cy="42862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Sağ Ok"/>
          <p:cNvSpPr/>
          <p:nvPr/>
        </p:nvSpPr>
        <p:spPr>
          <a:xfrm rot="8396066">
            <a:off x="4913464" y="3501235"/>
            <a:ext cx="798639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6 Oval"/>
          <p:cNvSpPr/>
          <p:nvPr/>
        </p:nvSpPr>
        <p:spPr>
          <a:xfrm>
            <a:off x="5868144" y="4073539"/>
            <a:ext cx="1323122" cy="122767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Fen bilimler 20 Soru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1" name="3 Oval"/>
          <p:cNvSpPr/>
          <p:nvPr/>
        </p:nvSpPr>
        <p:spPr>
          <a:xfrm>
            <a:off x="1763688" y="4044194"/>
            <a:ext cx="1368152" cy="12570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Sosyal bilimler</a:t>
            </a:r>
          </a:p>
          <a:p>
            <a:pPr algn="ctr"/>
            <a:r>
              <a:rPr lang="tr-TR" b="1" dirty="0">
                <a:solidFill>
                  <a:schemeClr val="tx1"/>
                </a:solidFill>
              </a:rPr>
              <a:t>2</a:t>
            </a:r>
            <a:r>
              <a:rPr lang="tr-TR" b="1" dirty="0" smtClean="0">
                <a:solidFill>
                  <a:schemeClr val="tx1"/>
                </a:solidFill>
              </a:rPr>
              <a:t>0 Soru</a:t>
            </a:r>
          </a:p>
        </p:txBody>
      </p:sp>
      <p:sp>
        <p:nvSpPr>
          <p:cNvPr id="14" name="11 Sağ Ok"/>
          <p:cNvSpPr/>
          <p:nvPr/>
        </p:nvSpPr>
        <p:spPr>
          <a:xfrm rot="19163812">
            <a:off x="3289199" y="4475821"/>
            <a:ext cx="565338" cy="42310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2 Sağ Ok"/>
          <p:cNvSpPr/>
          <p:nvPr/>
        </p:nvSpPr>
        <p:spPr>
          <a:xfrm rot="13387284">
            <a:off x="5114459" y="4454561"/>
            <a:ext cx="543121" cy="43628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507390"/>
              </p:ext>
            </p:extLst>
          </p:nvPr>
        </p:nvGraphicFramePr>
        <p:xfrm>
          <a:off x="3997097" y="4006887"/>
          <a:ext cx="973327" cy="780563"/>
        </p:xfrm>
        <a:graphic>
          <a:graphicData uri="http://schemas.openxmlformats.org/drawingml/2006/table">
            <a:tbl>
              <a:tblPr/>
              <a:tblGrid>
                <a:gridCol w="973327"/>
              </a:tblGrid>
              <a:tr h="780563">
                <a:tc>
                  <a:txBody>
                    <a:bodyPr/>
                    <a:lstStyle/>
                    <a:p>
                      <a:pPr algn="ctr"/>
                      <a:r>
                        <a:rPr lang="tr-TR" sz="3600" b="1" dirty="0" smtClean="0">
                          <a:solidFill>
                            <a:srgbClr val="C00000"/>
                          </a:solidFill>
                        </a:rPr>
                        <a:t>TYT</a:t>
                      </a:r>
                      <a:endParaRPr lang="tr-TR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TYT SORU SAYISI VE  SÜRELERİ</a:t>
            </a:r>
            <a:endParaRPr lang="tr-TR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69449"/>
              </p:ext>
            </p:extLst>
          </p:nvPr>
        </p:nvGraphicFramePr>
        <p:xfrm>
          <a:off x="395536" y="1340767"/>
          <a:ext cx="8424936" cy="53552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96544"/>
                <a:gridCol w="1080120"/>
                <a:gridCol w="1080120"/>
                <a:gridCol w="1368152"/>
              </a:tblGrid>
              <a:tr h="834104"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46990"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Temel Yeterlilik 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</a:rPr>
                        <a:t>Testi(BİRİNCİ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OTURUM 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294005" marR="228600" indent="30480">
                        <a:lnSpc>
                          <a:spcPts val="13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Soru Sayısı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26390" marR="203200" indent="-86995">
                        <a:lnSpc>
                          <a:spcPts val="13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Toplam Süre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216535" marR="182880" indent="124460">
                        <a:lnSpc>
                          <a:spcPts val="13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Soru Başına Ortalama Süre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486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2540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Türkçe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marL="363855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tr-T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</a:p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 marL="353695">
                        <a:spcAft>
                          <a:spcPts val="0"/>
                        </a:spcAft>
                      </a:pPr>
                      <a:r>
                        <a:rPr lang="tr-TR" sz="3200" dirty="0">
                          <a:solidFill>
                            <a:schemeClr val="tx1"/>
                          </a:solidFill>
                          <a:effectLst/>
                        </a:rPr>
                        <a:t>1,125 dk.</a:t>
                      </a:r>
                      <a:endParaRPr lang="tr-TR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1490786"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254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Sosyal Bilimler</a:t>
                      </a:r>
                    </a:p>
                    <a:p>
                      <a:pPr marL="342900" lvl="0" indent="-342900">
                        <a:spcBef>
                          <a:spcPts val="15"/>
                        </a:spcBef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452120" algn="l"/>
                          <a:tab pos="452755" algn="l"/>
                        </a:tabLs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</a:rPr>
                        <a:t>Coğrafya      :    (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tr-TR" sz="18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soru)</a:t>
                      </a:r>
                    </a:p>
                    <a:p>
                      <a:pPr marL="342900" lvl="0" indent="-342900">
                        <a:spcBef>
                          <a:spcPts val="50"/>
                        </a:spcBef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452120" algn="l"/>
                          <a:tab pos="452755" algn="l"/>
                        </a:tabLs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Din 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</a:rPr>
                        <a:t>Kültürü :    (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tr-TR" sz="1800" spc="-7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soru)</a:t>
                      </a:r>
                    </a:p>
                    <a:p>
                      <a:pPr marL="342900" lvl="0" indent="-342900">
                        <a:spcBef>
                          <a:spcPts val="50"/>
                        </a:spcBef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452120" algn="l"/>
                          <a:tab pos="452755" algn="l"/>
                        </a:tabLs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</a:rPr>
                        <a:t>Felsefe      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</a:rPr>
                        <a:t> :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tr-TR" sz="18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soru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30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452120" algn="l"/>
                          <a:tab pos="452755" algn="l"/>
                        </a:tabLs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</a:rPr>
                        <a:t>Tarih             : 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</a:rPr>
                        <a:t>  (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tr-TR" sz="18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soru)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ymbol"/>
                        <a:cs typeface="Symbol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marL="362585"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tr-T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77725"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2540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Temel Matematik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marL="363855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tr-T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69207"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2540"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Fen Bilimleri</a:t>
                      </a:r>
                    </a:p>
                    <a:p>
                      <a:pPr marL="342900" lvl="0" indent="-342900">
                        <a:spcBef>
                          <a:spcPts val="65"/>
                        </a:spcBef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452120" algn="l"/>
                          <a:tab pos="452755" algn="l"/>
                        </a:tabLs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Biyoloji: 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tr-TR" sz="18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soru)</a:t>
                      </a:r>
                    </a:p>
                    <a:p>
                      <a:pPr marL="342900" lvl="0" indent="-342900">
                        <a:spcBef>
                          <a:spcPts val="50"/>
                        </a:spcBef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452120" algn="l"/>
                          <a:tab pos="452755" algn="l"/>
                        </a:tabLs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</a:rPr>
                        <a:t>Fizik      :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(7</a:t>
                      </a:r>
                      <a:r>
                        <a:rPr lang="tr-TR" sz="18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soru)</a:t>
                      </a:r>
                    </a:p>
                    <a:p>
                      <a:pPr marL="342900" lvl="0" indent="-342900">
                        <a:lnSpc>
                          <a:spcPts val="130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452120" algn="l"/>
                          <a:tab pos="452755" algn="l"/>
                        </a:tabLs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</a:rPr>
                        <a:t>Kimya   :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(7</a:t>
                      </a:r>
                      <a:r>
                        <a:rPr lang="tr-TR" sz="18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soru)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ymbol"/>
                        <a:cs typeface="Symbo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marL="362585"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tr-T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76188"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</a:p>
                    <a:p>
                      <a:pPr marR="31750" algn="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Toplam</a:t>
                      </a:r>
                      <a:endParaRPr lang="tr-T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marL="328930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120</a:t>
                      </a:r>
                      <a:endParaRPr lang="tr-T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marL="203200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</a:rPr>
                        <a:t>135 dk.</a:t>
                      </a:r>
                      <a:endParaRPr lang="tr-T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48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Temel Yeterlilik Testi </a:t>
            </a:r>
            <a:r>
              <a:rPr lang="tr-TR" b="1" dirty="0" smtClean="0">
                <a:solidFill>
                  <a:schemeClr val="tx1"/>
                </a:solidFill>
              </a:rPr>
              <a:t>(Birinci oturum)sınavı geçme barajı kaçtır?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1285852" y="2607463"/>
            <a:ext cx="6598516" cy="164307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Adayların bir </a:t>
            </a:r>
            <a:r>
              <a:rPr lang="tr-TR" dirty="0" smtClean="0"/>
              <a:t>önlisans(2 YILLIK OKULLAR) </a:t>
            </a:r>
            <a:r>
              <a:rPr lang="tr-TR" dirty="0" smtClean="0"/>
              <a:t>programını tercih edebilmeleri için Temel Yeterlilik Testi Puanı’nın (TYT-Puanı) en az </a:t>
            </a:r>
            <a:r>
              <a:rPr lang="tr-TR" sz="3200" b="1" u="sng" dirty="0" smtClean="0"/>
              <a:t>150</a:t>
            </a:r>
            <a:r>
              <a:rPr lang="tr-TR" sz="3200" u="sng" dirty="0" smtClean="0"/>
              <a:t> </a:t>
            </a:r>
            <a:r>
              <a:rPr lang="tr-TR" dirty="0" smtClean="0"/>
              <a:t>olması gereklidir.</a:t>
            </a:r>
            <a:endParaRPr lang="tr-TR" dirty="0"/>
          </a:p>
        </p:txBody>
      </p:sp>
      <p:sp>
        <p:nvSpPr>
          <p:cNvPr id="5" name="4 Yuvarlatılmış Dikdörtgen"/>
          <p:cNvSpPr/>
          <p:nvPr/>
        </p:nvSpPr>
        <p:spPr>
          <a:xfrm>
            <a:off x="1331640" y="4797152"/>
            <a:ext cx="6552728" cy="158417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>
                <a:solidFill>
                  <a:prstClr val="white"/>
                </a:solidFill>
              </a:rPr>
              <a:t>Adayların bir </a:t>
            </a:r>
            <a:r>
              <a:rPr lang="tr-TR" dirty="0" smtClean="0">
                <a:solidFill>
                  <a:prstClr val="white"/>
                </a:solidFill>
              </a:rPr>
              <a:t>lisans(4 </a:t>
            </a:r>
            <a:r>
              <a:rPr lang="tr-TR" dirty="0">
                <a:solidFill>
                  <a:prstClr val="white"/>
                </a:solidFill>
              </a:rPr>
              <a:t>YILLIK OKULLAR) programını tercih edebilmeleri için Temel Yeterlilik Testi Puanı’nın (TYT-Puanı) en az </a:t>
            </a:r>
            <a:r>
              <a:rPr lang="tr-TR" sz="3200" b="1" u="sng" dirty="0" smtClean="0">
                <a:solidFill>
                  <a:prstClr val="white"/>
                </a:solidFill>
              </a:rPr>
              <a:t>180</a:t>
            </a:r>
            <a:r>
              <a:rPr lang="tr-TR" sz="3200" u="sng" dirty="0" smtClean="0">
                <a:solidFill>
                  <a:prstClr val="white"/>
                </a:solidFill>
              </a:rPr>
              <a:t> </a:t>
            </a:r>
            <a:r>
              <a:rPr lang="tr-TR" dirty="0">
                <a:solidFill>
                  <a:prstClr val="white"/>
                </a:solidFill>
              </a:rPr>
              <a:t>olması gereklidir.</a:t>
            </a:r>
            <a:endParaRPr lang="tr-T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Yuvarlatılmış Dikdörtgen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Temel Yeterlilik Testi Puanı </a:t>
            </a:r>
            <a:r>
              <a:rPr lang="tr-TR" u="sng" dirty="0" smtClean="0">
                <a:solidFill>
                  <a:schemeClr val="tx1"/>
                </a:solidFill>
              </a:rPr>
              <a:t>200</a:t>
            </a:r>
            <a:r>
              <a:rPr lang="tr-TR" dirty="0" smtClean="0"/>
              <a:t> ve üzeri olan adayların bu puanları, istedikleri takdirde bir sonraki yıl için de geçerli olacaktır</a:t>
            </a:r>
            <a:r>
              <a:rPr lang="tr-TR" dirty="0"/>
              <a:t>. </a:t>
            </a:r>
            <a:endParaRPr lang="tr-TR" dirty="0" smtClean="0"/>
          </a:p>
          <a:p>
            <a:pPr marL="0" indent="0" algn="ctr">
              <a:buNone/>
            </a:pPr>
            <a:endParaRPr lang="tr-TR" dirty="0" smtClean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399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0649" y="116632"/>
            <a:ext cx="8291264" cy="170080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İkinci </a:t>
            </a:r>
            <a:r>
              <a:rPr lang="tr-TR" dirty="0" smtClean="0"/>
              <a:t>Oturum</a:t>
            </a:r>
            <a:br>
              <a:rPr lang="tr-TR" dirty="0" smtClean="0"/>
            </a:br>
            <a:r>
              <a:rPr lang="tr-TR" dirty="0" smtClean="0"/>
              <a:t>(ALAN YETERLİLİK TESTİ)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sz="2700" dirty="0" smtClean="0"/>
              <a:t>(pazar günü sabah gerçekleştirilecektir)</a:t>
            </a:r>
            <a:endParaRPr lang="tr-TR" sz="2700" dirty="0"/>
          </a:p>
        </p:txBody>
      </p:sp>
      <p:sp>
        <p:nvSpPr>
          <p:cNvPr id="4" name="3 Dikdörtgen"/>
          <p:cNvSpPr/>
          <p:nvPr/>
        </p:nvSpPr>
        <p:spPr>
          <a:xfrm>
            <a:off x="642910" y="3214686"/>
            <a:ext cx="2428892" cy="114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Türk Dili ve Edebiyatı-Sosyal bilimler1</a:t>
            </a:r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 (40 Soru)</a:t>
            </a:r>
          </a:p>
          <a:p>
            <a:pPr algn="ctr"/>
            <a:r>
              <a:rPr lang="tr-TR" dirty="0" smtClean="0"/>
              <a:t>(Testin Ağırlığı %50)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642910" y="4725144"/>
            <a:ext cx="2428892" cy="13681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Sosyal Bilimler-2 (40 Soru)</a:t>
            </a:r>
          </a:p>
          <a:p>
            <a:pPr algn="ctr"/>
            <a:r>
              <a:rPr lang="tr-TR" sz="1400" dirty="0" smtClean="0"/>
              <a:t>(Tarih, Coğrafya 2, Felsefe Grubu, Din Kültürü ve Ahlak Bilgisi)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(Testin Ağırlığı %50)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428992" y="3214686"/>
            <a:ext cx="2286016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Matematik (40 Soru)</a:t>
            </a:r>
          </a:p>
          <a:p>
            <a:pPr algn="ctr"/>
            <a:r>
              <a:rPr lang="tr-TR" dirty="0" smtClean="0"/>
              <a:t>(Testin Ağırlığı %50)</a:t>
            </a:r>
          </a:p>
        </p:txBody>
      </p:sp>
      <p:sp>
        <p:nvSpPr>
          <p:cNvPr id="7" name="6 Dikdörtgen"/>
          <p:cNvSpPr/>
          <p:nvPr/>
        </p:nvSpPr>
        <p:spPr>
          <a:xfrm>
            <a:off x="3428992" y="4725144"/>
            <a:ext cx="2286016" cy="13681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Fen Bilimleri (40 Soru)</a:t>
            </a:r>
          </a:p>
          <a:p>
            <a:pPr algn="ctr"/>
            <a:r>
              <a:rPr lang="tr-TR" dirty="0" smtClean="0"/>
              <a:t>(Testin Ağırlığı %50)</a:t>
            </a:r>
          </a:p>
        </p:txBody>
      </p:sp>
      <p:sp>
        <p:nvSpPr>
          <p:cNvPr id="8" name="7 Dikdörtgen"/>
          <p:cNvSpPr/>
          <p:nvPr/>
        </p:nvSpPr>
        <p:spPr>
          <a:xfrm>
            <a:off x="857224" y="1928802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SÖZEL</a:t>
            </a: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3500430" y="1928802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SAYISAL</a:t>
            </a:r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6215074" y="1928802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EŞİT AĞIRLIK</a:t>
            </a:r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>
            <a:off x="6215074" y="4725144"/>
            <a:ext cx="2143140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Matematik (40 Soru)</a:t>
            </a:r>
          </a:p>
          <a:p>
            <a:pPr algn="ctr"/>
            <a:r>
              <a:rPr lang="tr-TR" dirty="0" smtClean="0"/>
              <a:t>(Testin Ağırlığı %50)</a:t>
            </a:r>
          </a:p>
        </p:txBody>
      </p:sp>
      <p:sp>
        <p:nvSpPr>
          <p:cNvPr id="12" name="11 Dikdörtgen"/>
          <p:cNvSpPr/>
          <p:nvPr/>
        </p:nvSpPr>
        <p:spPr>
          <a:xfrm>
            <a:off x="6221919" y="3222302"/>
            <a:ext cx="2214578" cy="11515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Türk Dili ve Edebiyatı-Sosyal Bilimler-1 (40 Soru)</a:t>
            </a:r>
          </a:p>
          <a:p>
            <a:pPr algn="ctr"/>
            <a:r>
              <a:rPr lang="tr-TR" dirty="0" smtClean="0"/>
              <a:t>(Testin Ağırlığı %50)</a:t>
            </a:r>
          </a:p>
        </p:txBody>
      </p:sp>
      <p:sp>
        <p:nvSpPr>
          <p:cNvPr id="14" name="13 Aşağı Ok"/>
          <p:cNvSpPr/>
          <p:nvPr/>
        </p:nvSpPr>
        <p:spPr>
          <a:xfrm>
            <a:off x="1714480" y="2786058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Aşağı Ok"/>
          <p:cNvSpPr/>
          <p:nvPr/>
        </p:nvSpPr>
        <p:spPr>
          <a:xfrm>
            <a:off x="4357686" y="2778752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Aşağı Ok"/>
          <p:cNvSpPr/>
          <p:nvPr/>
        </p:nvSpPr>
        <p:spPr>
          <a:xfrm>
            <a:off x="7072330" y="2778752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r-TR" sz="2200" b="1" dirty="0" smtClean="0"/>
              <a:t/>
            </a:r>
            <a:br>
              <a:rPr lang="tr-TR" sz="2200" b="1" dirty="0" smtClean="0"/>
            </a:br>
            <a:r>
              <a:rPr lang="tr-TR" sz="2200" b="1" dirty="0"/>
              <a:t/>
            </a:r>
            <a:br>
              <a:rPr lang="tr-TR" sz="2200" b="1" dirty="0"/>
            </a:br>
            <a:r>
              <a:rPr lang="tr-TR" sz="2200" b="1" dirty="0" smtClean="0"/>
              <a:t>Adaylar </a:t>
            </a:r>
            <a:r>
              <a:rPr lang="tr-TR" sz="2200" b="1" dirty="0"/>
              <a:t>ikinci oturumdaki testlerden hangilerini cevaplandırabilir?</a:t>
            </a:r>
            <a:br>
              <a:rPr lang="tr-TR" sz="2200" b="1" dirty="0"/>
            </a:br>
            <a:r>
              <a:rPr lang="tr-TR" sz="2200" dirty="0"/>
              <a:t>Aday, yerleşmeyi hedeflediği programın puan türünü dikkate alarak, ilgili testlerdeki soruları cevaplandırabilir.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072565"/>
              </p:ext>
            </p:extLst>
          </p:nvPr>
        </p:nvGraphicFramePr>
        <p:xfrm>
          <a:off x="323528" y="1412776"/>
          <a:ext cx="8496943" cy="52709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40360"/>
                <a:gridCol w="1512168"/>
                <a:gridCol w="1368152"/>
                <a:gridCol w="1296144"/>
                <a:gridCol w="1080119"/>
              </a:tblGrid>
              <a:tr h="48231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0" marR="216535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/>
                          <a:ea typeface="Times New Roman"/>
                        </a:rPr>
                        <a:t>Aday, yerleşmeyi hedeflediği programın puan türünü dikkate alarak;</a:t>
                      </a:r>
                      <a:endParaRPr lang="tr-T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550670" marR="1544320" algn="ctr">
                        <a:lnSpc>
                          <a:spcPts val="1295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endParaRPr lang="tr-TR" sz="2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550670" marR="1544320" algn="ctr">
                        <a:lnSpc>
                          <a:spcPts val="1295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/>
                          <a:ea typeface="Times New Roman"/>
                        </a:rPr>
                        <a:t>TESTLER</a:t>
                      </a:r>
                      <a:endParaRPr lang="tr-TR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928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115570" marR="10795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/>
                          <a:ea typeface="Times New Roman"/>
                        </a:rPr>
                        <a:t>Edebiyat- </a:t>
                      </a:r>
                      <a:r>
                        <a:rPr lang="tr-TR" sz="1800" b="1" dirty="0">
                          <a:effectLst/>
                          <a:latin typeface="Times New Roman"/>
                          <a:ea typeface="Times New Roman"/>
                        </a:rPr>
                        <a:t>Sosyal Bilimler-1</a:t>
                      </a:r>
                      <a:endParaRPr lang="tr-T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/>
                          <a:ea typeface="Times New Roman"/>
                        </a:rPr>
                        <a:t>   </a:t>
                      </a:r>
                    </a:p>
                    <a:p>
                      <a:pPr marL="137160" marR="127000" indent="121920" algn="ctr">
                        <a:lnSpc>
                          <a:spcPts val="13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/>
                          <a:ea typeface="Times New Roman"/>
                        </a:rPr>
                        <a:t>Sosyal Bilimler-2</a:t>
                      </a:r>
                      <a:endParaRPr lang="tr-T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/>
                          <a:ea typeface="Times New Roman"/>
                        </a:rPr>
                        <a:t>   </a:t>
                      </a:r>
                    </a:p>
                    <a:p>
                      <a:pPr marL="125730" algn="ctr">
                        <a:lnSpc>
                          <a:spcPts val="129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/>
                          <a:ea typeface="Times New Roman"/>
                        </a:rPr>
                        <a:t>Matematik</a:t>
                      </a:r>
                      <a:endParaRPr lang="tr-T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163830" indent="165735" algn="ctr">
                        <a:lnSpc>
                          <a:spcPts val="13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/>
                          <a:ea typeface="Times New Roman"/>
                        </a:rPr>
                        <a:t>Fen Bilimleri</a:t>
                      </a:r>
                      <a:endParaRPr lang="tr-T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</a:tr>
              <a:tr h="492271">
                <a:tc>
                  <a:txBody>
                    <a:bodyPr/>
                    <a:lstStyle/>
                    <a:p>
                      <a:pPr marL="69850">
                        <a:lnSpc>
                          <a:spcPts val="1295"/>
                        </a:lnSpc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0">
                        <a:lnSpc>
                          <a:spcPts val="1295"/>
                        </a:lnSpc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/>
                          <a:ea typeface="Times New Roman"/>
                        </a:rPr>
                        <a:t>Sözel </a:t>
                      </a:r>
                      <a:r>
                        <a:rPr lang="tr-TR" sz="1800" b="1" dirty="0">
                          <a:effectLst/>
                          <a:latin typeface="Times New Roman"/>
                          <a:ea typeface="Times New Roman"/>
                        </a:rPr>
                        <a:t>Puan için</a:t>
                      </a:r>
                      <a:endParaRPr lang="tr-T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R="387350" algn="r">
                        <a:lnSpc>
                          <a:spcPts val="1255"/>
                        </a:lnSpc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endParaRPr lang="tr-TR" sz="3200" dirty="0" smtClean="0">
                        <a:effectLst/>
                        <a:latin typeface="Wingdings"/>
                        <a:ea typeface="Times New Roman"/>
                      </a:endParaRPr>
                    </a:p>
                    <a:p>
                      <a:pPr marR="387350" algn="r">
                        <a:lnSpc>
                          <a:spcPts val="1255"/>
                        </a:lnSpc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0" algn="r">
                        <a:lnSpc>
                          <a:spcPts val="1255"/>
                        </a:lnSpc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endParaRPr lang="tr-TR" sz="3200" dirty="0" smtClean="0">
                        <a:effectLst/>
                        <a:latin typeface="Wingdings"/>
                        <a:ea typeface="Times New Roman"/>
                      </a:endParaRPr>
                    </a:p>
                    <a:p>
                      <a:pPr marR="336550" algn="r">
                        <a:lnSpc>
                          <a:spcPts val="1255"/>
                        </a:lnSpc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69">
                <a:tc>
                  <a:txBody>
                    <a:bodyPr/>
                    <a:lstStyle/>
                    <a:p>
                      <a:pPr marL="69850">
                        <a:lnSpc>
                          <a:spcPts val="1295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0">
                        <a:lnSpc>
                          <a:spcPts val="1295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/>
                          <a:ea typeface="Times New Roman"/>
                        </a:rPr>
                        <a:t>Sayısal </a:t>
                      </a:r>
                      <a:r>
                        <a:rPr lang="tr-TR" sz="1800" b="1" dirty="0">
                          <a:effectLst/>
                          <a:latin typeface="Times New Roman"/>
                          <a:ea typeface="Times New Roman"/>
                        </a:rPr>
                        <a:t>Puan için</a:t>
                      </a:r>
                      <a:endParaRPr lang="tr-T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255"/>
                        </a:lnSpc>
                        <a:spcBef>
                          <a:spcPts val="850"/>
                        </a:spcBef>
                        <a:spcAft>
                          <a:spcPts val="0"/>
                        </a:spcAft>
                      </a:pPr>
                      <a:endParaRPr lang="tr-TR" sz="3200" dirty="0" smtClean="0">
                        <a:effectLst/>
                        <a:latin typeface="Wingdings"/>
                        <a:ea typeface="Times New Roman"/>
                      </a:endParaRPr>
                    </a:p>
                    <a:p>
                      <a:pPr marL="125730" algn="ctr">
                        <a:lnSpc>
                          <a:spcPts val="1255"/>
                        </a:lnSpc>
                        <a:spcBef>
                          <a:spcPts val="850"/>
                        </a:spcBef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0675" algn="r">
                        <a:lnSpc>
                          <a:spcPts val="1255"/>
                        </a:lnSpc>
                        <a:spcBef>
                          <a:spcPts val="850"/>
                        </a:spcBef>
                        <a:spcAft>
                          <a:spcPts val="0"/>
                        </a:spcAft>
                      </a:pPr>
                      <a:endParaRPr lang="tr-TR" sz="3200" dirty="0" smtClean="0">
                        <a:effectLst/>
                        <a:latin typeface="Wingdings"/>
                        <a:ea typeface="Times New Roman"/>
                      </a:endParaRPr>
                    </a:p>
                    <a:p>
                      <a:pPr marR="320675" algn="r">
                        <a:lnSpc>
                          <a:spcPts val="1255"/>
                        </a:lnSpc>
                        <a:spcBef>
                          <a:spcPts val="850"/>
                        </a:spcBef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10">
                <a:tc>
                  <a:txBody>
                    <a:bodyPr/>
                    <a:lstStyle/>
                    <a:p>
                      <a:pPr marL="69850">
                        <a:lnSpc>
                          <a:spcPts val="1295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0">
                        <a:lnSpc>
                          <a:spcPts val="1295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/>
                          <a:ea typeface="Times New Roman"/>
                        </a:rPr>
                        <a:t>Eşit </a:t>
                      </a:r>
                      <a:r>
                        <a:rPr lang="tr-TR" sz="1800" b="1" dirty="0">
                          <a:effectLst/>
                          <a:latin typeface="Times New Roman"/>
                          <a:ea typeface="Times New Roman"/>
                        </a:rPr>
                        <a:t>Ağırlık Puanı için</a:t>
                      </a:r>
                      <a:endParaRPr lang="tr-T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R="387350" algn="r">
                        <a:lnSpc>
                          <a:spcPts val="1255"/>
                        </a:lnSpc>
                        <a:spcBef>
                          <a:spcPts val="925"/>
                        </a:spcBef>
                        <a:spcAft>
                          <a:spcPts val="0"/>
                        </a:spcAft>
                      </a:pPr>
                      <a:endParaRPr lang="tr-TR" sz="3200" dirty="0" smtClean="0">
                        <a:effectLst/>
                        <a:latin typeface="Wingdings"/>
                        <a:ea typeface="Times New Roman"/>
                      </a:endParaRPr>
                    </a:p>
                    <a:p>
                      <a:pPr marR="387350" algn="r">
                        <a:lnSpc>
                          <a:spcPts val="1255"/>
                        </a:lnSpc>
                        <a:spcBef>
                          <a:spcPts val="925"/>
                        </a:spcBef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255"/>
                        </a:lnSpc>
                        <a:spcBef>
                          <a:spcPts val="925"/>
                        </a:spcBef>
                        <a:spcAft>
                          <a:spcPts val="0"/>
                        </a:spcAft>
                      </a:pPr>
                      <a:endParaRPr lang="tr-TR" sz="3200" dirty="0" smtClean="0">
                        <a:effectLst/>
                        <a:latin typeface="Wingdings"/>
                        <a:ea typeface="Times New Roman"/>
                      </a:endParaRPr>
                    </a:p>
                    <a:p>
                      <a:pPr marL="125730" algn="ctr">
                        <a:lnSpc>
                          <a:spcPts val="1255"/>
                        </a:lnSpc>
                        <a:spcBef>
                          <a:spcPts val="925"/>
                        </a:spcBef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70">
                <a:tc>
                  <a:txBody>
                    <a:bodyPr/>
                    <a:lstStyle/>
                    <a:p>
                      <a:pPr marL="69850">
                        <a:lnSpc>
                          <a:spcPts val="1295"/>
                        </a:lnSpc>
                        <a:spcBef>
                          <a:spcPts val="88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0">
                        <a:lnSpc>
                          <a:spcPts val="1295"/>
                        </a:lnSpc>
                        <a:spcBef>
                          <a:spcPts val="88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/>
                          <a:ea typeface="Times New Roman"/>
                        </a:rPr>
                        <a:t>Sözel </a:t>
                      </a:r>
                      <a:r>
                        <a:rPr lang="tr-TR" sz="1800" b="1" dirty="0">
                          <a:effectLst/>
                          <a:latin typeface="Times New Roman"/>
                          <a:ea typeface="Times New Roman"/>
                        </a:rPr>
                        <a:t>+ Eşit Ağırlık Puanı için</a:t>
                      </a:r>
                      <a:endParaRPr lang="tr-T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R="387350" algn="r">
                        <a:lnSpc>
                          <a:spcPts val="1255"/>
                        </a:lnSpc>
                        <a:spcBef>
                          <a:spcPts val="925"/>
                        </a:spcBef>
                        <a:spcAft>
                          <a:spcPts val="0"/>
                        </a:spcAft>
                      </a:pPr>
                      <a:endParaRPr lang="tr-TR" sz="3200" dirty="0" smtClean="0">
                        <a:effectLst/>
                        <a:latin typeface="Wingdings"/>
                        <a:ea typeface="Times New Roman"/>
                      </a:endParaRPr>
                    </a:p>
                    <a:p>
                      <a:pPr marR="387350" algn="r">
                        <a:lnSpc>
                          <a:spcPts val="1255"/>
                        </a:lnSpc>
                        <a:spcBef>
                          <a:spcPts val="925"/>
                        </a:spcBef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0" algn="r">
                        <a:lnSpc>
                          <a:spcPts val="1255"/>
                        </a:lnSpc>
                        <a:spcBef>
                          <a:spcPts val="925"/>
                        </a:spcBef>
                        <a:spcAft>
                          <a:spcPts val="0"/>
                        </a:spcAft>
                      </a:pPr>
                      <a:endParaRPr lang="tr-TR" sz="3200" dirty="0" smtClean="0">
                        <a:effectLst/>
                        <a:latin typeface="Wingdings"/>
                        <a:ea typeface="Times New Roman"/>
                      </a:endParaRPr>
                    </a:p>
                    <a:p>
                      <a:pPr marR="336550" algn="r">
                        <a:lnSpc>
                          <a:spcPts val="1255"/>
                        </a:lnSpc>
                        <a:spcBef>
                          <a:spcPts val="925"/>
                        </a:spcBef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255"/>
                        </a:lnSpc>
                        <a:spcBef>
                          <a:spcPts val="925"/>
                        </a:spcBef>
                        <a:spcAft>
                          <a:spcPts val="0"/>
                        </a:spcAft>
                      </a:pPr>
                      <a:endParaRPr lang="tr-TR" sz="3200" dirty="0" smtClean="0">
                        <a:effectLst/>
                        <a:latin typeface="Wingdings"/>
                        <a:ea typeface="Times New Roman"/>
                      </a:endParaRPr>
                    </a:p>
                    <a:p>
                      <a:pPr marL="125730" algn="ctr">
                        <a:lnSpc>
                          <a:spcPts val="1255"/>
                        </a:lnSpc>
                        <a:spcBef>
                          <a:spcPts val="925"/>
                        </a:spcBef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90">
                <a:tc>
                  <a:txBody>
                    <a:bodyPr/>
                    <a:lstStyle/>
                    <a:p>
                      <a:pPr marL="69850">
                        <a:lnSpc>
                          <a:spcPts val="1295"/>
                        </a:lnSpc>
                        <a:spcBef>
                          <a:spcPts val="820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0">
                        <a:lnSpc>
                          <a:spcPts val="1295"/>
                        </a:lnSpc>
                        <a:spcBef>
                          <a:spcPts val="82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/>
                          <a:ea typeface="Times New Roman"/>
                        </a:rPr>
                        <a:t>Sayısal </a:t>
                      </a:r>
                      <a:r>
                        <a:rPr lang="tr-TR" sz="1800" b="1" dirty="0">
                          <a:effectLst/>
                          <a:latin typeface="Times New Roman"/>
                          <a:ea typeface="Times New Roman"/>
                        </a:rPr>
                        <a:t>+ Eşit Ağırlık Puanı için</a:t>
                      </a:r>
                      <a:endParaRPr lang="tr-T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R="387350" algn="r">
                        <a:lnSpc>
                          <a:spcPts val="1255"/>
                        </a:lnSpc>
                        <a:spcBef>
                          <a:spcPts val="865"/>
                        </a:spcBef>
                        <a:spcAft>
                          <a:spcPts val="0"/>
                        </a:spcAft>
                      </a:pPr>
                      <a:endParaRPr lang="tr-TR" sz="3200" dirty="0" smtClean="0">
                        <a:effectLst/>
                        <a:latin typeface="Wingdings"/>
                        <a:ea typeface="Times New Roman"/>
                      </a:endParaRPr>
                    </a:p>
                    <a:p>
                      <a:pPr marR="387350" algn="r">
                        <a:lnSpc>
                          <a:spcPts val="1255"/>
                        </a:lnSpc>
                        <a:spcBef>
                          <a:spcPts val="865"/>
                        </a:spcBef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1255"/>
                        </a:lnSpc>
                        <a:spcBef>
                          <a:spcPts val="865"/>
                        </a:spcBef>
                        <a:spcAft>
                          <a:spcPts val="0"/>
                        </a:spcAft>
                      </a:pPr>
                      <a:endParaRPr lang="tr-TR" sz="3200" dirty="0" smtClean="0">
                        <a:effectLst/>
                        <a:latin typeface="Wingdings"/>
                        <a:ea typeface="Times New Roman"/>
                      </a:endParaRPr>
                    </a:p>
                    <a:p>
                      <a:pPr marL="125730" algn="ctr">
                        <a:lnSpc>
                          <a:spcPts val="1255"/>
                        </a:lnSpc>
                        <a:spcBef>
                          <a:spcPts val="865"/>
                        </a:spcBef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0675" algn="r">
                        <a:lnSpc>
                          <a:spcPts val="1255"/>
                        </a:lnSpc>
                        <a:spcBef>
                          <a:spcPts val="865"/>
                        </a:spcBef>
                        <a:spcAft>
                          <a:spcPts val="0"/>
                        </a:spcAft>
                      </a:pPr>
                      <a:endParaRPr lang="tr-TR" sz="3200" dirty="0" smtClean="0">
                        <a:effectLst/>
                        <a:latin typeface="Wingdings"/>
                        <a:ea typeface="Times New Roman"/>
                      </a:endParaRPr>
                    </a:p>
                    <a:p>
                      <a:pPr marR="320675" algn="r">
                        <a:lnSpc>
                          <a:spcPts val="1255"/>
                        </a:lnSpc>
                        <a:spcBef>
                          <a:spcPts val="865"/>
                        </a:spcBef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53">
                <a:tc>
                  <a:txBody>
                    <a:bodyPr/>
                    <a:lstStyle/>
                    <a:p>
                      <a:pPr marL="69850" marR="304800">
                        <a:lnSpc>
                          <a:spcPts val="135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0" marR="304800">
                        <a:lnSpc>
                          <a:spcPts val="135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/>
                          <a:ea typeface="Times New Roman"/>
                        </a:rPr>
                        <a:t>Sözel </a:t>
                      </a:r>
                      <a:r>
                        <a:rPr lang="tr-TR" sz="1800" b="1" dirty="0">
                          <a:effectLst/>
                          <a:latin typeface="Times New Roman"/>
                          <a:ea typeface="Times New Roman"/>
                        </a:rPr>
                        <a:t>+ Sayısal + Eşit Ağırlık Puanı için</a:t>
                      </a:r>
                      <a:endParaRPr lang="tr-T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R="38735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320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R="33655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3200" dirty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12573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320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R="320675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3200" dirty="0">
                          <a:effectLst/>
                          <a:latin typeface="Wingdings"/>
                          <a:ea typeface="Times New Roman"/>
                        </a:rPr>
                        <a:t>ü</a:t>
                      </a:r>
                      <a:endParaRPr lang="tr-T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7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519</Words>
  <Application>Microsoft Office PowerPoint</Application>
  <PresentationFormat>Ekran Gösterisi (4:3)</PresentationFormat>
  <Paragraphs>235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Yükseköğretim Kurumları Sınavı</vt:lpstr>
      <vt:lpstr>Oturum Sayısı</vt:lpstr>
      <vt:lpstr>Birinci Oturum  (Temel Yeterlilik Testi )</vt:lpstr>
      <vt:lpstr>Birinci Oturum Nasıl Uygulanacak?  (Temel Yeterlilik Testi )</vt:lpstr>
      <vt:lpstr>TYT SORU SAYISI VE  SÜRELERİ</vt:lpstr>
      <vt:lpstr>Temel Yeterlilik Testi (Birinci oturum)sınavı geçme barajı kaçtır?</vt:lpstr>
      <vt:lpstr>PowerPoint Sunusu</vt:lpstr>
      <vt:lpstr>İkinci Oturum (ALAN YETERLİLİK TESTİ)  (pazar günü sabah gerçekleştirilecektir)</vt:lpstr>
      <vt:lpstr>  Adaylar ikinci oturumdaki testlerden hangilerini cevaplandırabilir? Aday, yerleşmeyi hedeflediği programın puan türünü dikkate alarak, ilgili testlerdeki soruları cevaplandırabilir. </vt:lpstr>
      <vt:lpstr>İKİNCİ OTURUM SÖZEL, SAYISAL VE EŞİT AĞIRLIK TESTLERİ SORU SAYILARI VE SÜRELERİ </vt:lpstr>
      <vt:lpstr>Yerleştirme Nasıl Olacak?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Yükseköğretim Kurumları Sınavı</dc:title>
  <dc:creator>bym</dc:creator>
  <cp:lastModifiedBy>Ogr5</cp:lastModifiedBy>
  <cp:revision>36</cp:revision>
  <cp:lastPrinted>2017-12-18T08:32:31Z</cp:lastPrinted>
  <dcterms:created xsi:type="dcterms:W3CDTF">2017-10-12T17:08:59Z</dcterms:created>
  <dcterms:modified xsi:type="dcterms:W3CDTF">2017-12-20T07:01:43Z</dcterms:modified>
</cp:coreProperties>
</file>