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handoutMasterIdLst>
    <p:handoutMasterId r:id="rId16"/>
  </p:handoutMasterIdLst>
  <p:sldIdLst>
    <p:sldId id="256" r:id="rId3"/>
    <p:sldId id="258" r:id="rId4"/>
    <p:sldId id="267" r:id="rId5"/>
    <p:sldId id="262" r:id="rId6"/>
    <p:sldId id="281" r:id="rId7"/>
    <p:sldId id="269" r:id="rId8"/>
    <p:sldId id="273" r:id="rId9"/>
    <p:sldId id="272" r:id="rId10"/>
    <p:sldId id="268" r:id="rId11"/>
    <p:sldId id="282" r:id="rId12"/>
    <p:sldId id="274" r:id="rId13"/>
    <p:sldId id="288" r:id="rId14"/>
    <p:sldId id="287" r:id="rId15"/>
  </p:sldIdLst>
  <p:sldSz cx="9144000" cy="6858000" type="screen4x3"/>
  <p:notesSz cx="6807200" cy="99393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2" autoAdjust="0"/>
    <p:restoredTop sz="94660"/>
  </p:normalViewPr>
  <p:slideViewPr>
    <p:cSldViewPr>
      <p:cViewPr varScale="1">
        <p:scale>
          <a:sx n="65" d="100"/>
          <a:sy n="65" d="100"/>
        </p:scale>
        <p:origin x="536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341B3A-5D51-451B-81FF-AD464E578068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5433B8-3FB0-414B-B657-F4189C17BC1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6312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Dikdörtgen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12" name="Slayt Numarası Yer Tutucus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r-TR"/>
          </a:p>
        </p:txBody>
      </p:sp>
      <p:sp>
        <p:nvSpPr>
          <p:cNvPr id="16" name="Metin Yer Tutucus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5" name="Metin Yer Tutucus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ikdörtgen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1" name="Dikdörtgen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13" name="Slayt Numarası Yer Tutucus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Altbilgi Yer Tutucusu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B80483-0662-4A0D-B210-0F538B2A0CF2}" type="datetimeFigureOut">
              <a:rPr lang="tr-TR" smtClean="0"/>
              <a:t>12.11.2021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ikdörtgen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1A1A532-EBCA-4AF7-B4FB-33C8EFE7AA8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414800" y="5774422"/>
            <a:ext cx="448664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/>
              <a:t>Siirt İbrahim Hakkı Kız Anadolu </a:t>
            </a:r>
            <a:r>
              <a:rPr lang="tr-TR" b="1" dirty="0" smtClean="0"/>
              <a:t>İmam Hatip </a:t>
            </a:r>
            <a:r>
              <a:rPr lang="tr-TR" b="1" dirty="0" smtClean="0"/>
              <a:t>Lisesi</a:t>
            </a:r>
          </a:p>
          <a:p>
            <a:pPr algn="ctr"/>
            <a:r>
              <a:rPr lang="tr-TR" b="1" dirty="0" smtClean="0"/>
              <a:t>Fen ve </a:t>
            </a:r>
            <a:r>
              <a:rPr lang="tr-TR" b="1" dirty="0"/>
              <a:t>S</a:t>
            </a:r>
            <a:r>
              <a:rPr lang="tr-TR" b="1" dirty="0" smtClean="0"/>
              <a:t>osyal </a:t>
            </a:r>
            <a:r>
              <a:rPr lang="tr-TR" b="1" dirty="0"/>
              <a:t>B</a:t>
            </a:r>
            <a:r>
              <a:rPr lang="tr-TR" b="1" dirty="0" smtClean="0"/>
              <a:t>ilimler Proje Okulu</a:t>
            </a:r>
            <a:endParaRPr lang="tr-TR" b="1" dirty="0"/>
          </a:p>
        </p:txBody>
      </p:sp>
      <p:sp>
        <p:nvSpPr>
          <p:cNvPr id="2" name="Dikdörtgen 1"/>
          <p:cNvSpPr/>
          <p:nvPr/>
        </p:nvSpPr>
        <p:spPr>
          <a:xfrm>
            <a:off x="1331640" y="2827933"/>
            <a:ext cx="6264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2800" b="1" dirty="0" smtClean="0">
                <a:solidFill>
                  <a:srgbClr val="292934"/>
                </a:solidFill>
                <a:latin typeface="Courgette" panose="02000603070400060004" pitchFamily="2" charset="-94"/>
              </a:rPr>
              <a:t>ÖĞRENCİ KOÇLUĞU</a:t>
            </a:r>
            <a:endParaRPr lang="tr-TR" sz="2800" b="1" dirty="0">
              <a:solidFill>
                <a:srgbClr val="292934"/>
              </a:solidFill>
              <a:latin typeface="Courgette" panose="02000603070400060004" pitchFamily="2" charset="-94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39" y="404664"/>
            <a:ext cx="3068960" cy="242326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93314"/>
            <a:ext cx="2347090" cy="2020167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14" y="3429000"/>
            <a:ext cx="8535264" cy="2345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3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Bir psikolog ya da rehber öğretmen tarafından çalışılması gerekilen konular uzmana bırakılır (yüksek stres düzeyi </a:t>
            </a:r>
            <a:r>
              <a:rPr lang="tr-TR" dirty="0" err="1"/>
              <a:t>vb</a:t>
            </a:r>
            <a:r>
              <a:rPr lang="tr-TR" dirty="0"/>
              <a:t>)</a:t>
            </a:r>
          </a:p>
          <a:p>
            <a:r>
              <a:rPr lang="tr-TR" dirty="0"/>
              <a:t>Öğrencilerin hedeflerini netleştirmesine yardım edilir</a:t>
            </a:r>
          </a:p>
          <a:p>
            <a:r>
              <a:rPr lang="tr-TR" dirty="0"/>
              <a:t>Hedefler için </a:t>
            </a:r>
            <a:r>
              <a:rPr lang="tr-TR" dirty="0" smtClean="0"/>
              <a:t>eylem </a:t>
            </a:r>
            <a:r>
              <a:rPr lang="tr-TR" dirty="0"/>
              <a:t>planları belirlenir.</a:t>
            </a:r>
          </a:p>
          <a:p>
            <a:r>
              <a:rPr lang="tr-TR" dirty="0"/>
              <a:t>Bir sonraki görüşmede yapılan çalışmalar değerlendirilir.</a:t>
            </a:r>
          </a:p>
          <a:p>
            <a:r>
              <a:rPr lang="tr-TR" dirty="0"/>
              <a:t>Her ay öğrencinin başarı durumu değerlendirilir.</a:t>
            </a:r>
          </a:p>
          <a:p>
            <a:endParaRPr lang="tr-TR" dirty="0"/>
          </a:p>
        </p:txBody>
      </p:sp>
      <p:sp>
        <p:nvSpPr>
          <p:cNvPr id="4" name="Başlık 3"/>
          <p:cNvSpPr txBox="1">
            <a:spLocks noGrp="1"/>
          </p:cNvSpPr>
          <p:nvPr>
            <p:ph type="title"/>
          </p:nvPr>
        </p:nvSpPr>
        <p:spPr>
          <a:xfrm>
            <a:off x="612648" y="493067"/>
            <a:ext cx="6551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chemeClr val="tx1"/>
                </a:solidFill>
              </a:rPr>
              <a:t>Öğrenci </a:t>
            </a:r>
            <a:r>
              <a:rPr lang="tr-TR" sz="2400" b="1" dirty="0">
                <a:solidFill>
                  <a:schemeClr val="tx1"/>
                </a:solidFill>
              </a:rPr>
              <a:t>İ</a:t>
            </a:r>
            <a:r>
              <a:rPr lang="tr-TR" sz="2400" b="1" dirty="0" smtClean="0">
                <a:solidFill>
                  <a:schemeClr val="tx1"/>
                </a:solidFill>
              </a:rPr>
              <a:t>le </a:t>
            </a:r>
            <a:r>
              <a:rPr lang="tr-TR" sz="2400" b="1" dirty="0">
                <a:solidFill>
                  <a:schemeClr val="tx1"/>
                </a:solidFill>
              </a:rPr>
              <a:t>N</a:t>
            </a:r>
            <a:r>
              <a:rPr lang="tr-TR" sz="2400" b="1" dirty="0" smtClean="0">
                <a:solidFill>
                  <a:schemeClr val="tx1"/>
                </a:solidFill>
              </a:rPr>
              <a:t>asıl Çalışılacak 2</a:t>
            </a:r>
            <a:endParaRPr lang="tr-TR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09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30807" y="620688"/>
            <a:ext cx="7435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Öğretmenlerin </a:t>
            </a:r>
            <a:r>
              <a:rPr lang="tr-TR" sz="2800" b="1" dirty="0" smtClean="0"/>
              <a:t>Kullanacağı </a:t>
            </a:r>
            <a:r>
              <a:rPr lang="tr-TR" sz="2800" b="1" dirty="0" smtClean="0"/>
              <a:t>Formlar ve Çizelgeler</a:t>
            </a:r>
            <a:endParaRPr lang="tr-TR" sz="28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56566" y="1772816"/>
            <a:ext cx="761989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1- </a:t>
            </a:r>
            <a:r>
              <a:rPr lang="tr-TR" sz="2000" dirty="0"/>
              <a:t>Ö</a:t>
            </a:r>
            <a:r>
              <a:rPr lang="tr-TR" sz="2000" dirty="0" smtClean="0"/>
              <a:t>ğrenci koçluk sözleşmesi</a:t>
            </a:r>
          </a:p>
          <a:p>
            <a:endParaRPr lang="tr-TR" sz="2000" dirty="0" smtClean="0"/>
          </a:p>
          <a:p>
            <a:r>
              <a:rPr lang="tr-TR" sz="2000" dirty="0" smtClean="0"/>
              <a:t>2- Öğrenci koçluğu bilgilendirme broşürü</a:t>
            </a:r>
          </a:p>
          <a:p>
            <a:endParaRPr lang="tr-TR" sz="2000" dirty="0" smtClean="0"/>
          </a:p>
          <a:p>
            <a:r>
              <a:rPr lang="tr-TR" sz="2000" dirty="0" smtClean="0"/>
              <a:t>3- Öğrenci </a:t>
            </a:r>
            <a:r>
              <a:rPr lang="tr-TR" sz="2000" dirty="0" smtClean="0"/>
              <a:t>koçluk </a:t>
            </a:r>
            <a:r>
              <a:rPr lang="tr-TR" sz="2000" dirty="0"/>
              <a:t>görüşme </a:t>
            </a:r>
            <a:r>
              <a:rPr lang="tr-TR" sz="2000" dirty="0" smtClean="0"/>
              <a:t>listesi</a:t>
            </a:r>
          </a:p>
          <a:p>
            <a:endParaRPr lang="tr-TR" sz="2000" dirty="0" smtClean="0"/>
          </a:p>
          <a:p>
            <a:r>
              <a:rPr lang="tr-TR" sz="2000" dirty="0" smtClean="0"/>
              <a:t>4- </a:t>
            </a:r>
            <a:r>
              <a:rPr lang="tr-TR" sz="2000" dirty="0"/>
              <a:t>A</a:t>
            </a:r>
            <a:r>
              <a:rPr lang="tr-TR" sz="2000" dirty="0" smtClean="0"/>
              <a:t>ylık öğrenci koçluğu değerlendirme çizelgesi</a:t>
            </a:r>
          </a:p>
          <a:p>
            <a:endParaRPr lang="tr-TR" sz="2000" dirty="0" smtClean="0"/>
          </a:p>
          <a:p>
            <a:r>
              <a:rPr lang="tr-TR" sz="2000" dirty="0" smtClean="0"/>
              <a:t>5-  a-Yıllara göre  </a:t>
            </a:r>
            <a:r>
              <a:rPr lang="tr-TR" sz="2000" dirty="0"/>
              <a:t>TYT </a:t>
            </a:r>
            <a:r>
              <a:rPr lang="tr-TR" sz="2000" dirty="0" smtClean="0"/>
              <a:t>soru ve konu dağılım çizelgesi</a:t>
            </a:r>
          </a:p>
          <a:p>
            <a:r>
              <a:rPr lang="tr-TR" sz="2000" dirty="0"/>
              <a:t> </a:t>
            </a:r>
            <a:r>
              <a:rPr lang="tr-TR" sz="2000" dirty="0"/>
              <a:t>   </a:t>
            </a:r>
            <a:r>
              <a:rPr lang="tr-TR" sz="2000" dirty="0" smtClean="0"/>
              <a:t> b-Yıllara </a:t>
            </a:r>
            <a:r>
              <a:rPr lang="tr-TR" sz="2000" dirty="0"/>
              <a:t>göre  </a:t>
            </a:r>
            <a:r>
              <a:rPr lang="tr-TR" sz="2000" dirty="0" smtClean="0"/>
              <a:t>AYT </a:t>
            </a:r>
            <a:r>
              <a:rPr lang="tr-TR" sz="2000" dirty="0"/>
              <a:t>soru ve konu </a:t>
            </a:r>
            <a:r>
              <a:rPr lang="tr-TR" sz="2000" dirty="0" smtClean="0"/>
              <a:t>dağılım çizelgesi</a:t>
            </a:r>
          </a:p>
          <a:p>
            <a:r>
              <a:rPr lang="tr-TR" sz="2000" dirty="0"/>
              <a:t> </a:t>
            </a:r>
            <a:r>
              <a:rPr lang="tr-TR" sz="2000" dirty="0" smtClean="0"/>
              <a:t>    c- </a:t>
            </a:r>
            <a:r>
              <a:rPr lang="tr-TR" sz="2000" dirty="0" err="1" smtClean="0"/>
              <a:t>Obp</a:t>
            </a:r>
            <a:r>
              <a:rPr lang="tr-TR" sz="2000" dirty="0" smtClean="0"/>
              <a:t> bilgilendirme tablosu</a:t>
            </a:r>
          </a:p>
          <a:p>
            <a:r>
              <a:rPr lang="tr-TR" sz="2000" dirty="0" smtClean="0"/>
              <a:t>     d- Ders  çalışırken dikkat ve odaklanma için yapılması gerekenler</a:t>
            </a:r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9421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530807" y="620688"/>
            <a:ext cx="5424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Öğrencilerin </a:t>
            </a:r>
            <a:r>
              <a:rPr lang="tr-TR" sz="2800" b="1" dirty="0" smtClean="0"/>
              <a:t>Kullanacağı</a:t>
            </a:r>
            <a:r>
              <a:rPr lang="tr-TR" sz="2800" b="1" dirty="0" smtClean="0"/>
              <a:t> Çizelgeler</a:t>
            </a:r>
            <a:endParaRPr lang="tr-TR" sz="2800" b="1" dirty="0"/>
          </a:p>
        </p:txBody>
      </p:sp>
      <p:sp>
        <p:nvSpPr>
          <p:cNvPr id="5" name="Metin kutusu 4"/>
          <p:cNvSpPr txBox="1"/>
          <p:nvPr/>
        </p:nvSpPr>
        <p:spPr>
          <a:xfrm>
            <a:off x="1056566" y="1772816"/>
            <a:ext cx="761989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1-Tyt deneme takip çizelgesi</a:t>
            </a:r>
          </a:p>
          <a:p>
            <a:endParaRPr lang="tr-TR" sz="2000" dirty="0" smtClean="0"/>
          </a:p>
          <a:p>
            <a:r>
              <a:rPr lang="tr-TR" sz="2000" dirty="0" smtClean="0"/>
              <a:t>2-Ayt </a:t>
            </a:r>
            <a:r>
              <a:rPr lang="tr-TR" sz="2000" dirty="0"/>
              <a:t>deneme takip </a:t>
            </a:r>
            <a:r>
              <a:rPr lang="tr-TR" sz="2000" dirty="0" smtClean="0"/>
              <a:t>çizelgesi</a:t>
            </a:r>
          </a:p>
          <a:p>
            <a:endParaRPr lang="tr-TR" sz="2000" dirty="0" smtClean="0"/>
          </a:p>
          <a:p>
            <a:r>
              <a:rPr lang="tr-TR" sz="2000" dirty="0" smtClean="0"/>
              <a:t>3-Tyt konu-soru takip çizelgesi</a:t>
            </a:r>
          </a:p>
          <a:p>
            <a:endParaRPr lang="tr-TR" sz="2000" dirty="0" smtClean="0"/>
          </a:p>
          <a:p>
            <a:r>
              <a:rPr lang="tr-TR" sz="2000" dirty="0" smtClean="0"/>
              <a:t>4-Ayt </a:t>
            </a:r>
            <a:r>
              <a:rPr lang="tr-TR" sz="2000" dirty="0"/>
              <a:t>konu-soru takip çizelgesi</a:t>
            </a:r>
          </a:p>
          <a:p>
            <a:endParaRPr lang="tr-TR" sz="2000" dirty="0" smtClean="0"/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4260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26927" y="2132856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4000" b="1" dirty="0" smtClean="0">
                <a:solidFill>
                  <a:srgbClr val="292934"/>
                </a:solidFill>
              </a:rPr>
              <a:t>Teşekkür Ederim…</a:t>
            </a:r>
            <a:endParaRPr lang="tr-TR" sz="4000" b="1" dirty="0">
              <a:solidFill>
                <a:srgbClr val="2929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05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411760" y="620688"/>
            <a:ext cx="50064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dirty="0"/>
              <a:t>Neden </a:t>
            </a:r>
            <a:r>
              <a:rPr lang="tr-TR" sz="3600" dirty="0" smtClean="0"/>
              <a:t>Eğitim Koçluğu</a:t>
            </a:r>
            <a:r>
              <a:rPr lang="tr-TR" sz="3600" dirty="0"/>
              <a:t>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79512" y="1628800"/>
            <a:ext cx="51845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Koçluk; </a:t>
            </a:r>
            <a:r>
              <a:rPr lang="tr-TR" sz="2800" dirty="0" smtClean="0"/>
              <a:t>eğitim </a:t>
            </a:r>
            <a:r>
              <a:rPr lang="tr-TR" sz="2800" dirty="0"/>
              <a:t>ortamında bir </a:t>
            </a:r>
            <a:r>
              <a:rPr lang="tr-TR" sz="2800" dirty="0" smtClean="0"/>
              <a:t>öğretmen </a:t>
            </a:r>
            <a:r>
              <a:rPr lang="tr-TR" sz="2800" dirty="0"/>
              <a:t>ve </a:t>
            </a:r>
            <a:r>
              <a:rPr lang="tr-TR" sz="2800" dirty="0" smtClean="0"/>
              <a:t>öğrenci arasında kurulan</a:t>
            </a:r>
            <a:r>
              <a:rPr lang="tr-TR" sz="2800" dirty="0"/>
              <a:t>, </a:t>
            </a:r>
            <a:r>
              <a:rPr lang="tr-TR" sz="2800" dirty="0" smtClean="0"/>
              <a:t>öğrencinin gelişimini </a:t>
            </a:r>
            <a:r>
              <a:rPr lang="tr-TR" sz="2800" dirty="0"/>
              <a:t>destekleme amaçlı </a:t>
            </a:r>
            <a:r>
              <a:rPr lang="tr-TR" sz="2800" dirty="0" smtClean="0"/>
              <a:t>bir güç birliğidir</a:t>
            </a:r>
            <a:r>
              <a:rPr lang="tr-TR" sz="2800" dirty="0"/>
              <a:t>.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b="1" dirty="0" smtClean="0"/>
              <a:t>Koçluk; </a:t>
            </a:r>
            <a:r>
              <a:rPr lang="tr-TR" sz="2800" dirty="0" smtClean="0"/>
              <a:t>öğrencinin </a:t>
            </a:r>
            <a:r>
              <a:rPr lang="tr-TR" sz="2800" dirty="0"/>
              <a:t>kendini </a:t>
            </a:r>
            <a:r>
              <a:rPr lang="tr-TR" sz="2800" dirty="0" smtClean="0"/>
              <a:t>tanımasına, hedefler belirlemesine</a:t>
            </a:r>
            <a:r>
              <a:rPr lang="tr-TR" sz="2800" dirty="0"/>
              <a:t>, </a:t>
            </a:r>
            <a:r>
              <a:rPr lang="tr-TR" sz="2800" dirty="0" smtClean="0"/>
              <a:t>sorumluluk duygusu geliştirmesine </a:t>
            </a:r>
            <a:r>
              <a:rPr lang="tr-TR" sz="2800" dirty="0"/>
              <a:t>yardımcı </a:t>
            </a:r>
            <a:r>
              <a:rPr lang="tr-TR" sz="2800" dirty="0" smtClean="0"/>
              <a:t>olmak, karşılaşabileceği </a:t>
            </a:r>
            <a:r>
              <a:rPr lang="tr-TR" sz="2800" dirty="0"/>
              <a:t>problemlerle </a:t>
            </a:r>
            <a:r>
              <a:rPr lang="tr-TR" sz="2800" dirty="0" smtClean="0"/>
              <a:t>baş etme becerisini geliştirmeyi </a:t>
            </a:r>
            <a:r>
              <a:rPr lang="tr-TR" sz="2800" dirty="0"/>
              <a:t>amaçlamaktadır.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484784"/>
            <a:ext cx="3347864" cy="2448272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4077073"/>
            <a:ext cx="3275856" cy="2746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03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229600" cy="4773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/>
              <a:t>Ben ne </a:t>
            </a:r>
            <a:r>
              <a:rPr lang="tr-TR" sz="2000" dirty="0" smtClean="0"/>
              <a:t>istiyorum?              </a:t>
            </a:r>
          </a:p>
          <a:p>
            <a:r>
              <a:rPr lang="tr-TR" sz="2000" dirty="0" smtClean="0"/>
              <a:t>Ben neler yapabilirim?</a:t>
            </a:r>
          </a:p>
          <a:p>
            <a:r>
              <a:rPr lang="tr-TR" sz="2000" dirty="0" smtClean="0"/>
              <a:t>Ben </a:t>
            </a:r>
            <a:r>
              <a:rPr lang="tr-TR" sz="2000" dirty="0"/>
              <a:t>nerede olmak </a:t>
            </a:r>
            <a:r>
              <a:rPr lang="tr-TR" sz="2000" dirty="0" smtClean="0"/>
              <a:t>istiyorum?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   sorularına öğrenciyle </a:t>
            </a:r>
            <a:r>
              <a:rPr lang="tr-TR" sz="2000" dirty="0"/>
              <a:t>birlikte cevap bulmaya </a:t>
            </a:r>
            <a:r>
              <a:rPr lang="tr-TR" sz="2000" dirty="0" smtClean="0"/>
              <a:t>çalışır</a:t>
            </a:r>
            <a:r>
              <a:rPr lang="tr-TR" sz="2000" dirty="0"/>
              <a:t>.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endParaRPr lang="tr-TR" sz="2000" dirty="0" smtClean="0"/>
          </a:p>
          <a:p>
            <a:pPr>
              <a:buFont typeface="Wingdings" pitchFamily="2" charset="2"/>
              <a:buChar char="ü"/>
            </a:pPr>
            <a:r>
              <a:rPr lang="tr-TR" sz="2000" dirty="0" smtClean="0"/>
              <a:t> Öğrenciyi </a:t>
            </a:r>
            <a:r>
              <a:rPr lang="tr-TR" sz="2000" dirty="0"/>
              <a:t>kendi gündeminde tutar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/>
              <a:t> Öğrencilerin </a:t>
            </a:r>
            <a:r>
              <a:rPr lang="tr-TR" sz="2000" dirty="0"/>
              <a:t>ailesi, okulu, </a:t>
            </a:r>
            <a:r>
              <a:rPr lang="tr-TR" sz="2000" dirty="0" smtClean="0"/>
              <a:t>öğretmenleri </a:t>
            </a:r>
            <a:r>
              <a:rPr lang="tr-TR" sz="2000" dirty="0"/>
              <a:t>ve </a:t>
            </a:r>
            <a:r>
              <a:rPr lang="tr-TR" sz="2000" dirty="0" smtClean="0"/>
              <a:t>arkadaşlarıyla </a:t>
            </a:r>
            <a:r>
              <a:rPr lang="tr-TR" sz="2000" dirty="0"/>
              <a:t>olan</a:t>
            </a:r>
          </a:p>
          <a:p>
            <a:pPr marL="0" indent="0">
              <a:buNone/>
            </a:pPr>
            <a:r>
              <a:rPr lang="tr-TR" sz="2000" dirty="0" smtClean="0"/>
              <a:t>   ilişkilerini </a:t>
            </a:r>
            <a:r>
              <a:rPr lang="tr-TR" sz="2000" dirty="0"/>
              <a:t>düzenlemesine yardım eder.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/>
              <a:t> Öğrencilerin </a:t>
            </a:r>
            <a:r>
              <a:rPr lang="tr-TR" sz="2000" dirty="0"/>
              <a:t>zaman kullanım becerilerini </a:t>
            </a:r>
            <a:r>
              <a:rPr lang="tr-TR" sz="2000" dirty="0" smtClean="0"/>
              <a:t>geliştirir</a:t>
            </a:r>
            <a:r>
              <a:rPr lang="tr-TR" sz="2000" dirty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/>
              <a:t> Öğrencilerin </a:t>
            </a:r>
            <a:r>
              <a:rPr lang="tr-TR" sz="2000" dirty="0"/>
              <a:t>motivasyonunu yüksek tutar.</a:t>
            </a:r>
          </a:p>
          <a:p>
            <a:pPr>
              <a:buFont typeface="Wingdings" pitchFamily="2" charset="2"/>
              <a:buChar char="ü"/>
            </a:pPr>
            <a:r>
              <a:rPr lang="tr-TR" sz="2000" dirty="0" smtClean="0"/>
              <a:t> Öğrencilerin </a:t>
            </a:r>
            <a:r>
              <a:rPr lang="tr-TR" sz="2000" dirty="0"/>
              <a:t>öz güven ve öz saygı </a:t>
            </a:r>
            <a:r>
              <a:rPr lang="tr-TR" sz="2000" dirty="0" smtClean="0"/>
              <a:t>geliştirmesine </a:t>
            </a:r>
            <a:r>
              <a:rPr lang="tr-TR" sz="2000" dirty="0"/>
              <a:t>destek olur</a:t>
            </a:r>
            <a:r>
              <a:rPr lang="tr-TR" sz="2000" dirty="0" smtClean="0"/>
              <a:t>.</a:t>
            </a:r>
            <a:endParaRPr lang="tr-TR" sz="20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611560" y="354287"/>
            <a:ext cx="4391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/>
              <a:t>Öğrenci Koçu Ne Yapar?</a:t>
            </a:r>
            <a:endParaRPr lang="tr-TR" sz="2800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0"/>
            <a:ext cx="3240360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0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orduncuboyutegitim.com.tr/FileUpload/op30479/File/poppetjes-trap-omhoo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64904"/>
            <a:ext cx="3845158" cy="4152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 smtClean="0"/>
              <a:t>Öğrenci Koçluğunun Yararları 1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600" b="1" u="sng" dirty="0" smtClean="0"/>
              <a:t>Öğrenciler,</a:t>
            </a:r>
          </a:p>
          <a:p>
            <a:r>
              <a:rPr lang="tr-TR" dirty="0" smtClean="0"/>
              <a:t>Hedef belirleyerek belirledikleri bu hedefe </a:t>
            </a:r>
            <a:r>
              <a:rPr lang="tr-TR" dirty="0"/>
              <a:t>yönelik eyleme </a:t>
            </a:r>
            <a:r>
              <a:rPr lang="tr-TR" dirty="0" smtClean="0"/>
              <a:t>geçer</a:t>
            </a:r>
          </a:p>
          <a:p>
            <a:r>
              <a:rPr lang="tr-TR" dirty="0" smtClean="0"/>
              <a:t>Kendilerine </a:t>
            </a:r>
            <a:r>
              <a:rPr lang="tr-TR" dirty="0"/>
              <a:t>uygun mesleği </a:t>
            </a:r>
            <a:r>
              <a:rPr lang="tr-TR" dirty="0" smtClean="0"/>
              <a:t>seçer</a:t>
            </a:r>
            <a:endParaRPr lang="tr-TR" dirty="0"/>
          </a:p>
          <a:p>
            <a:r>
              <a:rPr lang="tr-TR" dirty="0"/>
              <a:t>O</a:t>
            </a:r>
            <a:r>
              <a:rPr lang="tr-TR" dirty="0" smtClean="0"/>
              <a:t>kul ve sınav başarısı artar</a:t>
            </a:r>
          </a:p>
          <a:p>
            <a:r>
              <a:rPr lang="tr-TR" dirty="0" smtClean="0"/>
              <a:t>Motivasyonları yükselir.</a:t>
            </a:r>
            <a:endParaRPr lang="tr-TR" dirty="0"/>
          </a:p>
          <a:p>
            <a:r>
              <a:rPr lang="tr-TR" dirty="0" smtClean="0"/>
              <a:t>Öğrencilerin kendi kararlarını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verebilmelerini sağlar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0585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153400" cy="4495800"/>
          </a:xfrm>
        </p:spPr>
        <p:txBody>
          <a:bodyPr>
            <a:normAutofit/>
          </a:bodyPr>
          <a:lstStyle/>
          <a:p>
            <a:r>
              <a:rPr lang="tr-TR" sz="2800" dirty="0"/>
              <a:t>Öğrencilerde görülen disiplin problemleri büyük ölçüde azalır.</a:t>
            </a:r>
          </a:p>
          <a:p>
            <a:r>
              <a:rPr lang="tr-TR" sz="2800" dirty="0"/>
              <a:t>Öğrencilerin bedensel, duygusal, zihinsel ve ruhsal, çok yönlü gelişimleri desteklenir.</a:t>
            </a:r>
          </a:p>
          <a:p>
            <a:r>
              <a:rPr lang="tr-TR" sz="2800" dirty="0"/>
              <a:t>Sorumluluk duygusu, iç disiplin ve özgüven geliştirirler.</a:t>
            </a:r>
          </a:p>
          <a:p>
            <a:r>
              <a:rPr lang="tr-TR" sz="2800" dirty="0"/>
              <a:t>Çözüm üretme, problem çözme yetenekleri gelişir.</a:t>
            </a:r>
          </a:p>
          <a:p>
            <a:endParaRPr lang="tr-TR" sz="2800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7919792" cy="824136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Öğrenci Koçluğunun Yararları 2</a:t>
            </a:r>
            <a:endParaRPr lang="tr-TR" sz="4000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707081"/>
            <a:ext cx="3960440" cy="213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4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725544" cy="591344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Koçluk Süreci Nasıl İşleyecek 1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755576" y="1556792"/>
            <a:ext cx="7560840" cy="3816424"/>
          </a:xfrm>
        </p:spPr>
        <p:txBody>
          <a:bodyPr>
            <a:normAutofit/>
          </a:bodyPr>
          <a:lstStyle/>
          <a:p>
            <a:r>
              <a:rPr lang="tr-TR" dirty="0" smtClean="0"/>
              <a:t>Rehber </a:t>
            </a:r>
            <a:r>
              <a:rPr lang="tr-TR" dirty="0" smtClean="0"/>
              <a:t>Öğretmenler projedeki tüm </a:t>
            </a:r>
            <a:r>
              <a:rPr lang="tr-TR" dirty="0" smtClean="0"/>
              <a:t>öğretmenlere Koçluk Sistemi hakkında bilgi verir.</a:t>
            </a:r>
            <a:endParaRPr lang="tr-TR" sz="1400" dirty="0" smtClean="0"/>
          </a:p>
          <a:p>
            <a:r>
              <a:rPr lang="tr-TR" dirty="0" smtClean="0"/>
              <a:t>Koçluk sistemi ile </a:t>
            </a:r>
            <a:r>
              <a:rPr lang="tr-TR" dirty="0" smtClean="0"/>
              <a:t>ilgili </a:t>
            </a:r>
            <a:r>
              <a:rPr lang="tr-TR" dirty="0" smtClean="0"/>
              <a:t>öğrenciler </a:t>
            </a:r>
            <a:r>
              <a:rPr lang="tr-TR" dirty="0" smtClean="0"/>
              <a:t>bilgilendirilir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Her öğretmen belli sayıda öğrenciye koç öğretmen olarak okul yönetimi tarafından belirlenir.</a:t>
            </a:r>
            <a:endParaRPr lang="tr-TR" sz="1500" dirty="0" smtClean="0"/>
          </a:p>
          <a:p>
            <a:endParaRPr lang="tr-TR" dirty="0"/>
          </a:p>
        </p:txBody>
      </p:sp>
      <p:pic>
        <p:nvPicPr>
          <p:cNvPr id="4098" name="Picture 2" descr="https://encrypted-tbn0.gstatic.com/images?q=tbn:ANd9GcRk-FHC5Of48df7rn1QozjnmZglESESH-6Kf6SLGpDBexNyoYF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332" y="4797152"/>
            <a:ext cx="381642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3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/>
              <a:t>Her öğretmen çalışmanın başladığı hafta öğrenci </a:t>
            </a:r>
            <a:r>
              <a:rPr lang="tr-TR" dirty="0" smtClean="0"/>
              <a:t>ile </a:t>
            </a:r>
            <a:r>
              <a:rPr lang="tr-TR" dirty="0"/>
              <a:t>bir tanışma toplantısı yapar ve süreç hakkında bilgilendirme yapar.</a:t>
            </a:r>
          </a:p>
          <a:p>
            <a:r>
              <a:rPr lang="tr-TR" dirty="0"/>
              <a:t>Öğrenci </a:t>
            </a:r>
            <a:r>
              <a:rPr lang="tr-TR" dirty="0" smtClean="0"/>
              <a:t>Koçluk </a:t>
            </a:r>
            <a:r>
              <a:rPr lang="tr-TR" dirty="0"/>
              <a:t>Sözleşmesi imzalatılır.</a:t>
            </a:r>
          </a:p>
          <a:p>
            <a:r>
              <a:rPr lang="tr-TR" dirty="0" smtClean="0"/>
              <a:t>12.sınıf </a:t>
            </a:r>
            <a:r>
              <a:rPr lang="tr-TR" dirty="0"/>
              <a:t>düzeylerinde bire bir koçluk hizmeti başlatılır</a:t>
            </a:r>
            <a:r>
              <a:rPr lang="tr-TR" dirty="0" smtClean="0"/>
              <a:t>.</a:t>
            </a:r>
          </a:p>
          <a:p>
            <a:r>
              <a:rPr lang="tr-TR" dirty="0"/>
              <a:t>Okulda koçluk panosu oluşturulur. (bu panoda koçluk listesi, kişisel gelişim, koçluk ve rehberlik çalışmaları yayınlanır.)</a:t>
            </a:r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91344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Koçluk Süreci Nasıl İşleyecek 2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28233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66371" y="1988840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tr-TR" sz="3200" dirty="0" smtClean="0"/>
              <a:t>Okulda </a:t>
            </a:r>
            <a:r>
              <a:rPr lang="tr-TR" sz="3200" dirty="0"/>
              <a:t>varsa koçluk odası oluşturulur.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tr-TR" sz="3200" dirty="0" smtClean="0"/>
              <a:t>Koç Öğretmen her bir </a:t>
            </a:r>
            <a:r>
              <a:rPr lang="tr-TR" sz="3200" dirty="0" smtClean="0"/>
              <a:t>öğrenci ve grup </a:t>
            </a:r>
            <a:r>
              <a:rPr lang="tr-TR" sz="3200" dirty="0" smtClean="0"/>
              <a:t>ile minimum ayda </a:t>
            </a:r>
            <a:r>
              <a:rPr lang="tr-TR" sz="3200" dirty="0"/>
              <a:t>2</a:t>
            </a:r>
            <a:r>
              <a:rPr lang="tr-TR" sz="3200" dirty="0" smtClean="0"/>
              <a:t> </a:t>
            </a:r>
            <a:r>
              <a:rPr lang="tr-TR" sz="3200" dirty="0" smtClean="0"/>
              <a:t>defa görüşür </a:t>
            </a:r>
            <a:endParaRPr lang="tr-TR" sz="3200" dirty="0"/>
          </a:p>
          <a:p>
            <a:pPr marL="342900" indent="-342900">
              <a:buFont typeface="Arial" pitchFamily="34" charset="0"/>
              <a:buChar char="•"/>
            </a:pPr>
            <a:r>
              <a:rPr lang="tr-TR" sz="3200" dirty="0" smtClean="0"/>
              <a:t>Koç </a:t>
            </a:r>
            <a:r>
              <a:rPr lang="tr-TR" sz="3200" dirty="0" smtClean="0"/>
              <a:t>Öğretmen veli ile </a:t>
            </a:r>
            <a:r>
              <a:rPr lang="tr-TR" sz="3200" dirty="0" smtClean="0"/>
              <a:t>minimum </a:t>
            </a:r>
            <a:r>
              <a:rPr lang="tr-TR" sz="3200" dirty="0" smtClean="0"/>
              <a:t>ayda bir </a:t>
            </a:r>
            <a:r>
              <a:rPr lang="tr-TR" sz="3200" dirty="0" smtClean="0"/>
              <a:t>görüşür. Bu konuda </a:t>
            </a:r>
            <a:r>
              <a:rPr lang="tr-TR" sz="3200" dirty="0"/>
              <a:t>a</a:t>
            </a:r>
            <a:r>
              <a:rPr lang="tr-TR" sz="3200" dirty="0" smtClean="0"/>
              <a:t>ilenin </a:t>
            </a:r>
            <a:r>
              <a:rPr lang="tr-TR" sz="3200" dirty="0"/>
              <a:t>bilgisi, ilgisi, koordinasyonu önemlidir</a:t>
            </a:r>
            <a:endParaRPr lang="tr-TR" sz="3200" dirty="0" smtClean="0"/>
          </a:p>
          <a:p>
            <a:endParaRPr lang="tr-TR" sz="3200" dirty="0"/>
          </a:p>
        </p:txBody>
      </p:sp>
      <p:sp>
        <p:nvSpPr>
          <p:cNvPr id="3" name="Başlık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591344"/>
          </a:xfrm>
        </p:spPr>
        <p:txBody>
          <a:bodyPr>
            <a:noAutofit/>
          </a:bodyPr>
          <a:lstStyle/>
          <a:p>
            <a:r>
              <a:rPr lang="tr-TR" sz="3200" b="1" dirty="0" smtClean="0"/>
              <a:t>Koçluk Süreci Nasıl İşleyecek 3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1849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229600" cy="4660776"/>
          </a:xfrm>
        </p:spPr>
        <p:txBody>
          <a:bodyPr>
            <a:normAutofit/>
          </a:bodyPr>
          <a:lstStyle/>
          <a:p>
            <a:r>
              <a:rPr lang="tr-TR" sz="3200" dirty="0" smtClean="0"/>
              <a:t>Eğitim </a:t>
            </a:r>
            <a:r>
              <a:rPr lang="tr-TR" sz="3200" dirty="0"/>
              <a:t>koçu aynı anda </a:t>
            </a:r>
            <a:r>
              <a:rPr lang="tr-TR" sz="3200" dirty="0" smtClean="0"/>
              <a:t>5-7 </a:t>
            </a:r>
            <a:r>
              <a:rPr lang="tr-TR" sz="3200" dirty="0" smtClean="0"/>
              <a:t>öğrenciye </a:t>
            </a:r>
            <a:r>
              <a:rPr lang="tr-TR" sz="3200" dirty="0"/>
              <a:t>koçluk yapabilir.</a:t>
            </a:r>
          </a:p>
          <a:p>
            <a:r>
              <a:rPr lang="tr-TR" sz="3200" dirty="0"/>
              <a:t>Her ay okulda Koçluk Sistemi ve akademik başarı  hakkında değerlendirme toplantısı yapılır.</a:t>
            </a:r>
          </a:p>
          <a:p>
            <a:endParaRPr lang="tr-TR" dirty="0"/>
          </a:p>
        </p:txBody>
      </p:sp>
      <p:sp>
        <p:nvSpPr>
          <p:cNvPr id="2" name="Metin kutusu 1"/>
          <p:cNvSpPr txBox="1"/>
          <p:nvPr/>
        </p:nvSpPr>
        <p:spPr>
          <a:xfrm>
            <a:off x="2267744" y="548680"/>
            <a:ext cx="4076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Öğrenci İle </a:t>
            </a:r>
            <a:r>
              <a:rPr lang="tr-TR" sz="2400" b="1" dirty="0"/>
              <a:t>N</a:t>
            </a:r>
            <a:r>
              <a:rPr lang="tr-TR" sz="2400" b="1" dirty="0" smtClean="0"/>
              <a:t>asıl Çalışılacak</a:t>
            </a:r>
            <a:r>
              <a:rPr lang="tr-TR" sz="2400" b="1" dirty="0"/>
              <a:t> </a:t>
            </a:r>
            <a:r>
              <a:rPr lang="tr-TR" sz="2400" b="1" dirty="0" smtClean="0"/>
              <a:t>1</a:t>
            </a:r>
            <a:endParaRPr lang="tr-TR" sz="2400" b="1" dirty="0"/>
          </a:p>
        </p:txBody>
      </p:sp>
      <p:pic>
        <p:nvPicPr>
          <p:cNvPr id="3074" name="Picture 2" descr="http://www.akademidahi.com/wp-content/uploads/2014/05/fa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336" y="4456584"/>
            <a:ext cx="294131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6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dy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y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y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767</TotalTime>
  <Words>496</Words>
  <Application>Microsoft Office PowerPoint</Application>
  <PresentationFormat>Ekran Gösterisi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13</vt:i4>
      </vt:variant>
    </vt:vector>
  </HeadingPairs>
  <TitlesOfParts>
    <vt:vector size="21" baseType="lpstr">
      <vt:lpstr>Arial</vt:lpstr>
      <vt:lpstr>Calibri</vt:lpstr>
      <vt:lpstr>Courgette</vt:lpstr>
      <vt:lpstr>Tw Cen MT</vt:lpstr>
      <vt:lpstr>Wingdings</vt:lpstr>
      <vt:lpstr>Wingdings 2</vt:lpstr>
      <vt:lpstr>Netlik</vt:lpstr>
      <vt:lpstr>Medyan</vt:lpstr>
      <vt:lpstr>PowerPoint Sunusu</vt:lpstr>
      <vt:lpstr>PowerPoint Sunusu</vt:lpstr>
      <vt:lpstr>PowerPoint Sunusu</vt:lpstr>
      <vt:lpstr>Öğrenci Koçluğunun Yararları 1</vt:lpstr>
      <vt:lpstr>Öğrenci Koçluğunun Yararları 2</vt:lpstr>
      <vt:lpstr>Koçluk Süreci Nasıl İşleyecek 1</vt:lpstr>
      <vt:lpstr>Koçluk Süreci Nasıl İşleyecek 2</vt:lpstr>
      <vt:lpstr>Koçluk Süreci Nasıl İşleyecek 3</vt:lpstr>
      <vt:lpstr>PowerPoint Sunusu</vt:lpstr>
      <vt:lpstr>Öğrenci İle Nasıl Çalışılacak 2</vt:lpstr>
      <vt:lpstr>PowerPoint Sunusu</vt:lpstr>
      <vt:lpstr>PowerPoint Sunusu</vt:lpstr>
      <vt:lpstr>PowerPoint Sunusu</vt:lpstr>
    </vt:vector>
  </TitlesOfParts>
  <Company>Progressive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Osman</dc:creator>
  <cp:lastModifiedBy>Ogr5</cp:lastModifiedBy>
  <cp:revision>53</cp:revision>
  <cp:lastPrinted>2015-09-08T06:23:22Z</cp:lastPrinted>
  <dcterms:created xsi:type="dcterms:W3CDTF">2015-08-03T15:03:13Z</dcterms:created>
  <dcterms:modified xsi:type="dcterms:W3CDTF">2021-11-12T10:53:31Z</dcterms:modified>
</cp:coreProperties>
</file>